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  <p:sldMasterId id="2147483779" r:id="rId2"/>
  </p:sldMasterIdLst>
  <p:notesMasterIdLst>
    <p:notesMasterId r:id="rId16"/>
  </p:notesMasterIdLst>
  <p:sldIdLst>
    <p:sldId id="276" r:id="rId3"/>
    <p:sldId id="284" r:id="rId4"/>
    <p:sldId id="285" r:id="rId5"/>
    <p:sldId id="286" r:id="rId6"/>
    <p:sldId id="287" r:id="rId7"/>
    <p:sldId id="270" r:id="rId8"/>
    <p:sldId id="272" r:id="rId9"/>
    <p:sldId id="277" r:id="rId10"/>
    <p:sldId id="279" r:id="rId11"/>
    <p:sldId id="280" r:id="rId12"/>
    <p:sldId id="273" r:id="rId13"/>
    <p:sldId id="281" r:id="rId14"/>
    <p:sldId id="28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-30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18874-967A-415D-803E-D286709F4EFD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4672C-E492-4289-BAD4-09F5DB4EA8D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77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4672C-E492-4289-BAD4-09F5DB4EA8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1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10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82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2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8444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18251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55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55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2704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4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5603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89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3774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00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72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170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9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08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44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4837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7683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536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331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1108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416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103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17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87432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30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33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7417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918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6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8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F4154-E2B8-4201-9597-3224AA6CF4A9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658EE-D74B-4C73-AA9B-841A08953C5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630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7B4626-0681-C261-BCB0-28606BEE5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4892" y="1740725"/>
            <a:ext cx="5745677" cy="2173184"/>
          </a:xfrm>
        </p:spPr>
        <p:txBody>
          <a:bodyPr>
            <a:normAutofit/>
          </a:bodyPr>
          <a:lstStyle/>
          <a:p>
            <a:r>
              <a:rPr lang="es-DO" sz="4400" dirty="0">
                <a:latin typeface="Calibri"/>
                <a:ea typeface="Calibri"/>
                <a:cs typeface="Calibri"/>
                <a:sym typeface="Calibri"/>
              </a:rPr>
              <a:t>MODULO FISCAL </a:t>
            </a:r>
            <a:br>
              <a:rPr lang="es-DO" sz="4400" dirty="0">
                <a:latin typeface="Calibri"/>
                <a:ea typeface="Calibri"/>
                <a:cs typeface="Calibri"/>
                <a:sym typeface="Calibri"/>
              </a:rPr>
            </a:br>
            <a:r>
              <a:rPr lang="es-DO" sz="3200" dirty="0" err="1" smtClean="0">
                <a:latin typeface="Calibri"/>
                <a:ea typeface="Calibri"/>
                <a:cs typeface="Calibri"/>
                <a:sym typeface="Calibri"/>
              </a:rPr>
              <a:t>Declaracione</a:t>
            </a:r>
            <a:r>
              <a:rPr lang="es-DO" sz="3200" dirty="0" smtClean="0">
                <a:latin typeface="Calibri"/>
                <a:ea typeface="Calibri"/>
                <a:cs typeface="Calibri"/>
                <a:sym typeface="Calibri"/>
              </a:rPr>
              <a:t> Jurada </a:t>
            </a:r>
            <a:r>
              <a:rPr lang="es-DO" sz="3200" dirty="0" err="1" smtClean="0">
                <a:latin typeface="Calibri"/>
                <a:ea typeface="Calibri"/>
                <a:cs typeface="Calibri"/>
                <a:sym typeface="Calibri"/>
              </a:rPr>
              <a:t>ITBIS</a:t>
            </a:r>
            <a:r>
              <a:rPr lang="es-DO" sz="3200" dirty="0" smtClean="0">
                <a:latin typeface="Calibri"/>
                <a:ea typeface="Calibri"/>
                <a:cs typeface="Calibri"/>
                <a:sym typeface="Calibri"/>
              </a:rPr>
              <a:t> e IR-1- </a:t>
            </a:r>
            <a:r>
              <a:rPr lang="es-DO" sz="3200" dirty="0">
                <a:latin typeface="Calibri"/>
                <a:ea typeface="Calibri"/>
                <a:cs typeface="Calibri"/>
                <a:sym typeface="Calibri"/>
              </a:rPr>
              <a:t>Para Personas </a:t>
            </a:r>
            <a:r>
              <a:rPr lang="es-DO" sz="3200" dirty="0" err="1">
                <a:latin typeface="Calibri"/>
                <a:ea typeface="Calibri"/>
                <a:cs typeface="Calibri"/>
                <a:sym typeface="Calibri"/>
              </a:rPr>
              <a:t>Fisicas</a:t>
            </a:r>
            <a:r>
              <a:rPr lang="es-DO" dirty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s-DO" dirty="0">
                <a:latin typeface="Calibri"/>
                <a:ea typeface="Calibri"/>
                <a:cs typeface="Calibri"/>
                <a:sym typeface="Calibri"/>
              </a:rPr>
            </a:br>
            <a:endParaRPr lang="en-US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F64F2E7-3384-111E-0DFD-785FD0F97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4077" y="4135582"/>
            <a:ext cx="5147308" cy="599703"/>
          </a:xfrm>
        </p:spPr>
        <p:txBody>
          <a:bodyPr>
            <a:normAutofit/>
          </a:bodyPr>
          <a:lstStyle/>
          <a:p>
            <a:r>
              <a:rPr lang="es-DO" dirty="0" smtClean="0"/>
              <a:t>"Aprende, Aplica y Avanza."</a:t>
            </a:r>
            <a:endParaRPr lang="es-DO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FECED217-AD9C-44C3-A97B-89CC1C1EAC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2475" y="733425"/>
            <a:ext cx="5229225" cy="5391150"/>
          </a:xfrm>
          <a:prstGeom prst="rect">
            <a:avLst/>
          </a:prstGeom>
          <a:solidFill>
            <a:schemeClr val="tx1"/>
          </a:solidFill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xmlns="" id="{D814B507-F826-4EC9-A06A-2F13DFD71F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2496" y="799817"/>
            <a:ext cx="5109182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650" y="1205345"/>
            <a:ext cx="4882903" cy="440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46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7814" y="25908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IMPUESTO A LA </a:t>
            </a:r>
            <a:r>
              <a:rPr lang="es-ES" sz="2800" b="1" dirty="0" err="1">
                <a:solidFill>
                  <a:schemeClr val="tx1"/>
                </a:solidFill>
              </a:rPr>
              <a:t>TRANFERENCIA</a:t>
            </a:r>
            <a:r>
              <a:rPr lang="es-ES" sz="2800" b="1" dirty="0">
                <a:solidFill>
                  <a:schemeClr val="tx1"/>
                </a:solidFill>
              </a:rPr>
              <a:t> DE BIENES INDUSTRIALIZADOS Y SERVICIOS, </a:t>
            </a:r>
            <a:r>
              <a:rPr lang="es-ES" sz="2800" b="1" dirty="0" err="1">
                <a:solidFill>
                  <a:schemeClr val="tx1"/>
                </a:solidFill>
              </a:rPr>
              <a:t>ITBIS</a:t>
            </a:r>
            <a:r>
              <a:rPr lang="es-ES" sz="2800" b="1" dirty="0">
                <a:solidFill>
                  <a:schemeClr val="tx1"/>
                </a:solidFill>
              </a:rPr>
              <a:t>.</a:t>
            </a:r>
            <a:endParaRPr lang="es-DO" sz="2800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1094" y="1417321"/>
            <a:ext cx="9365826" cy="4983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Impuesto a la Transferencia de Bienes Industrializados y Servicios (</a:t>
            </a:r>
            <a:r>
              <a:rPr lang="es-E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ITBIS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un 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impuesto indirecto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naturaleza 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el valor agregado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grava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transferencia de bienes industrializados,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prestación de servicios, 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importación de bienes,</a:t>
            </a: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Impuestos 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directos vs. indirectos: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/>
              <a:buChar char="•"/>
            </a:pP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Directos: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gravan la renta o patrimonio del contribuyente (ej.: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/Impuesto sobre la Renta).</a:t>
            </a:r>
          </a:p>
          <a:p>
            <a:pPr>
              <a:buFont typeface="Arial"/>
              <a:buChar char="•"/>
            </a:pP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Indirectos: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aplican sobre el consumo; el impuesto se traslada al consumidor final (ej.: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ITBIS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impuestos selectivos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buFont typeface="Arial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ITBIS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un 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impuesto indirecto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es un tipo de impuesto al valor agregado (IVA).</a:t>
            </a:r>
          </a:p>
          <a:p>
            <a:pPr marL="0" indent="0">
              <a:buNone/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2906105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2574" y="167640"/>
            <a:ext cx="8596668" cy="792480"/>
          </a:xfrm>
        </p:spPr>
        <p:txBody>
          <a:bodyPr>
            <a:normAutofit/>
          </a:bodyPr>
          <a:lstStyle/>
          <a:p>
            <a:pPr algn="ctr"/>
            <a:r>
              <a:rPr lang="es-DO" sz="4000" b="1" dirty="0">
                <a:solidFill>
                  <a:schemeClr val="tx1"/>
                </a:solidFill>
              </a:rPr>
              <a:t>Marco legal del </a:t>
            </a:r>
            <a:r>
              <a:rPr lang="es-DO" sz="4000" b="1" dirty="0" err="1">
                <a:solidFill>
                  <a:schemeClr val="tx1"/>
                </a:solidFill>
              </a:rPr>
              <a:t>ITBIS</a:t>
            </a:r>
            <a:endParaRPr lang="es-DO" sz="4000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1173480"/>
            <a:ext cx="8603826" cy="536447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Ley 11-92: Código Tributario de la República Dominicana.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Reglamento 293-11: Reglamento de aplicación del </a:t>
            </a:r>
            <a:r>
              <a:rPr lang="es-E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ITBIS</a:t>
            </a: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E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 </a:t>
            </a: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06-2018: Comprobantes Fiscales (</a:t>
            </a:r>
            <a:r>
              <a:rPr lang="es-E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NCF</a:t>
            </a: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E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 </a:t>
            </a: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07-2011: Facturación y crédito fiscal</a:t>
            </a:r>
            <a:r>
              <a:rPr lang="es-E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E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Naturaleza </a:t>
            </a: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propósito del </a:t>
            </a:r>
            <a:r>
              <a:rPr lang="es-ES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ITBIS</a:t>
            </a:r>
            <a:endParaRPr lang="es-E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Grava bienes industrializados, importaciones y servicios.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Funciona como impuesto al valor agregado (IVA).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Objetivos: recaudación, neutralidad, control fiscal.</a:t>
            </a:r>
          </a:p>
          <a:p>
            <a:pPr marL="0" indent="0">
              <a:lnSpc>
                <a:spcPct val="150000"/>
              </a:lnSpc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1087989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6854" y="670560"/>
            <a:ext cx="8596668" cy="762000"/>
          </a:xfrm>
        </p:spPr>
        <p:txBody>
          <a:bodyPr/>
          <a:lstStyle/>
          <a:p>
            <a:pPr algn="ctr"/>
            <a:r>
              <a:rPr lang="es-DO" dirty="0">
                <a:solidFill>
                  <a:schemeClr val="tx1"/>
                </a:solidFill>
              </a:rPr>
              <a:t>Elementos esenciales del </a:t>
            </a:r>
            <a:r>
              <a:rPr lang="es-DO" dirty="0" err="1">
                <a:solidFill>
                  <a:schemeClr val="tx1"/>
                </a:solidFill>
              </a:rPr>
              <a:t>ITBIS</a:t>
            </a:r>
            <a:endParaRPr lang="es-DO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9694" y="1611949"/>
            <a:ext cx="9243906" cy="388077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Hecho generador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transferencia, servicios, importaciones.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Base imponible: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precio total de la operación.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Tasa general: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</a:p>
          <a:p>
            <a:pPr marL="0" indent="0">
              <a:lnSpc>
                <a:spcPct val="150000"/>
              </a:lnSpc>
              <a:buNone/>
            </a:pP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Bienes y servicios: gravados y </a:t>
            </a:r>
            <a:r>
              <a:rPr lang="es-E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exentos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Gravados</a:t>
            </a: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mayoría de bienes y servicios.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Exentos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medicamentos,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ciertos alimentos, combustibles, </a:t>
            </a:r>
            <a:r>
              <a:rPr lang="es-E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educacion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DO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632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" y="308609"/>
            <a:ext cx="8473441" cy="574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514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/>
          <p:nvPr/>
        </p:nvPicPr>
        <p:blipFill rotWithShape="1">
          <a:blip r:embed="rId2"/>
          <a:srcRect t="11644"/>
          <a:stretch/>
        </p:blipFill>
        <p:spPr>
          <a:xfrm>
            <a:off x="441932" y="235526"/>
            <a:ext cx="8605086" cy="1579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/>
          <p:cNvPicPr/>
          <p:nvPr/>
        </p:nvPicPr>
        <p:blipFill>
          <a:blip r:embed="rId3"/>
          <a:stretch>
            <a:fillRect/>
          </a:stretch>
        </p:blipFill>
        <p:spPr>
          <a:xfrm>
            <a:off x="441932" y="1814945"/>
            <a:ext cx="8191500" cy="48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66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/>
          <p:nvPr/>
        </p:nvPicPr>
        <p:blipFill rotWithShape="1">
          <a:blip r:embed="rId2"/>
          <a:srcRect r="2718"/>
          <a:stretch/>
        </p:blipFill>
        <p:spPr>
          <a:xfrm>
            <a:off x="178694" y="637309"/>
            <a:ext cx="9422506" cy="4987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6872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739456" y="401782"/>
            <a:ext cx="7517853" cy="601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50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t="3334"/>
          <a:stretch/>
        </p:blipFill>
        <p:spPr>
          <a:xfrm>
            <a:off x="380249" y="221671"/>
            <a:ext cx="7101205" cy="4821383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3"/>
          <a:stretch>
            <a:fillRect/>
          </a:stretch>
        </p:blipFill>
        <p:spPr>
          <a:xfrm>
            <a:off x="601922" y="5043054"/>
            <a:ext cx="7572259" cy="146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17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2836"/>
          </a:xfrm>
        </p:spPr>
        <p:txBody>
          <a:bodyPr>
            <a:normAutofit fontScale="90000"/>
          </a:bodyPr>
          <a:lstStyle/>
          <a:p>
            <a:r>
              <a:rPr lang="es-DO" b="1" dirty="0"/>
              <a:t>Marco legal de referencia</a:t>
            </a:r>
            <a:r>
              <a:rPr lang="en-US" dirty="0"/>
              <a:t/>
            </a:r>
            <a:br>
              <a:rPr lang="en-US" dirty="0"/>
            </a:br>
            <a:endParaRPr lang="es-D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482436"/>
            <a:ext cx="8596668" cy="4281835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s-DO" sz="2000" b="1" dirty="0"/>
              <a:t>Ley No. 11-92</a:t>
            </a:r>
            <a:r>
              <a:rPr lang="es-DO" sz="2000" dirty="0"/>
              <a:t>, que aprueba el </a:t>
            </a:r>
            <a:r>
              <a:rPr lang="es-DO" sz="2000" b="1" dirty="0"/>
              <a:t>Código Tributario de la República Dominicana</a:t>
            </a:r>
            <a:r>
              <a:rPr lang="es-DO" sz="2000" dirty="0"/>
              <a:t>.</a:t>
            </a:r>
            <a:endParaRPr lang="en-US" sz="2000" dirty="0"/>
          </a:p>
          <a:p>
            <a:pPr lvl="0" algn="just">
              <a:lnSpc>
                <a:spcPct val="150000"/>
              </a:lnSpc>
            </a:pPr>
            <a:r>
              <a:rPr lang="es-DO" sz="2000" b="1" dirty="0"/>
              <a:t>Reglamento 139-98</a:t>
            </a:r>
            <a:r>
              <a:rPr lang="es-DO" sz="2000" dirty="0"/>
              <a:t>, sobre el Impuesto sobre la Renta.</a:t>
            </a:r>
            <a:endParaRPr lang="en-US" sz="2000" dirty="0"/>
          </a:p>
          <a:p>
            <a:pPr lvl="0" algn="just">
              <a:lnSpc>
                <a:spcPct val="150000"/>
              </a:lnSpc>
            </a:pPr>
            <a:r>
              <a:rPr lang="es-DO" sz="2000" b="1" dirty="0"/>
              <a:t>Norma General No. 07-14</a:t>
            </a:r>
            <a:r>
              <a:rPr lang="es-DO" sz="2000" dirty="0"/>
              <a:t>, sobre las obligaciones de las personas físicas.</a:t>
            </a:r>
            <a:endParaRPr lang="en-US" sz="2000" dirty="0"/>
          </a:p>
          <a:p>
            <a:pPr lvl="0" algn="just">
              <a:lnSpc>
                <a:spcPct val="150000"/>
              </a:lnSpc>
            </a:pPr>
            <a:r>
              <a:rPr lang="es-DO" sz="2000" b="1" dirty="0"/>
              <a:t>Guía de llenado del Formulario IR-1</a:t>
            </a:r>
            <a:r>
              <a:rPr lang="es-DO" sz="2000" dirty="0"/>
              <a:t> publicada por la </a:t>
            </a:r>
            <a:r>
              <a:rPr lang="es-DO" sz="2000" b="1" dirty="0" err="1"/>
              <a:t>DGII</a:t>
            </a:r>
            <a:r>
              <a:rPr lang="es-DO" sz="2000" dirty="0"/>
              <a:t>.</a:t>
            </a:r>
            <a:endParaRPr lang="en-US" sz="2000" dirty="0"/>
          </a:p>
          <a:p>
            <a:pPr lvl="0" algn="just">
              <a:lnSpc>
                <a:spcPct val="150000"/>
              </a:lnSpc>
            </a:pPr>
            <a:r>
              <a:rPr lang="es-DO" sz="2000" b="1" dirty="0"/>
              <a:t>Norma General No. 06-2021</a:t>
            </a:r>
            <a:r>
              <a:rPr lang="es-DO" sz="2000" dirty="0"/>
              <a:t>, sobre facturación y comprobantes fiscales (</a:t>
            </a:r>
            <a:r>
              <a:rPr lang="es-DO" sz="2000" dirty="0" err="1"/>
              <a:t>NCF</a:t>
            </a:r>
            <a:r>
              <a:rPr lang="es-DO" sz="2000" dirty="0"/>
              <a:t>).</a:t>
            </a:r>
            <a:endParaRPr lang="en-US" sz="2000" dirty="0"/>
          </a:p>
          <a:p>
            <a:pPr marL="0" indent="0">
              <a:buNone/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1954391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8EFE2E6-28AD-AF6D-9F01-78F22805E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82" y="211015"/>
            <a:ext cx="9383182" cy="620924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DO" sz="3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Puntos a tomar en cuenta </a:t>
            </a:r>
            <a:r>
              <a:rPr lang="es-E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 el llenado del IR-1</a:t>
            </a: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DO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Reunir toda la documentación necesaria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DO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 a mano los documentos de soporte antes de llenar el </a:t>
            </a:r>
            <a:r>
              <a:rPr lang="es-DO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formulario.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Documentos clave: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Formatos </a:t>
            </a: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606 (compras)</a:t>
            </a:r>
            <a:r>
              <a:rPr lang="es-DO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607 (ventas)</a:t>
            </a:r>
            <a:r>
              <a:rPr lang="es-DO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completos y conciliados.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Balance general y estado de resultados</a:t>
            </a:r>
            <a:r>
              <a:rPr lang="es-DO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año.</a:t>
            </a:r>
            <a:endParaRPr lang="en-US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Relación </a:t>
            </a: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activos fijos</a:t>
            </a:r>
            <a:r>
              <a:rPr lang="es-DO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depreciación.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Comprobantes de pagos de anticipos 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Constancias de retenciones</a:t>
            </a:r>
            <a:r>
              <a:rPr lang="es-DO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sufridas, si aplica.</a:t>
            </a:r>
            <a:endParaRPr lang="en-US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Extractos bancarios</a:t>
            </a:r>
            <a:r>
              <a:rPr lang="es-DO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</a:t>
            </a:r>
            <a:r>
              <a:rPr lang="es-DO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conciliaciones.</a:t>
            </a:r>
            <a:endParaRPr lang="en-US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US" sz="15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rincipios Contables: Guía completa">
            <a:extLst>
              <a:ext uri="{FF2B5EF4-FFF2-40B4-BE49-F238E27FC236}">
                <a16:creationId xmlns:a16="http://schemas.microsoft.com/office/drawing/2014/main" xmlns="" id="{D5D877E9-0BB7-F221-CCDE-6A689C05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2" r="24854" b="1"/>
          <a:stretch/>
        </p:blipFill>
        <p:spPr bwMode="auto">
          <a:xfrm>
            <a:off x="8991600" y="3602916"/>
            <a:ext cx="3140559" cy="3123926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649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r="2746" b="4487"/>
          <a:stretch/>
        </p:blipFill>
        <p:spPr>
          <a:xfrm>
            <a:off x="724765" y="374074"/>
            <a:ext cx="7851199" cy="6192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8334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DO" b="1" dirty="0"/>
              <a:t>Plazo de presentación</a:t>
            </a:r>
            <a:endParaRPr lang="es-D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1079" y="1578698"/>
            <a:ext cx="8951576" cy="4503447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s-DO" sz="2400" dirty="0"/>
              <a:t>Se presenta </a:t>
            </a:r>
            <a:r>
              <a:rPr lang="es-DO" sz="2400" b="1" dirty="0"/>
              <a:t>dentro de los 90 días posteriores</a:t>
            </a:r>
            <a:r>
              <a:rPr lang="es-DO" sz="2400" dirty="0"/>
              <a:t> al cierre del ejercicio fiscal.</a:t>
            </a:r>
            <a:endParaRPr lang="en-US" sz="2400" dirty="0"/>
          </a:p>
          <a:p>
            <a:pPr lvl="0" algn="just">
              <a:lnSpc>
                <a:spcPct val="150000"/>
              </a:lnSpc>
            </a:pPr>
            <a:r>
              <a:rPr lang="es-DO" sz="2400" dirty="0"/>
              <a:t>El ejercicio fiscal </a:t>
            </a:r>
            <a:r>
              <a:rPr lang="es-DO" sz="2400" b="1" dirty="0"/>
              <a:t>termina el 31 de diciembre</a:t>
            </a:r>
            <a:r>
              <a:rPr lang="es-DO" sz="2400" dirty="0"/>
              <a:t> de cada año.</a:t>
            </a:r>
            <a:br>
              <a:rPr lang="es-DO" sz="2400" dirty="0"/>
            </a:br>
            <a:r>
              <a:rPr lang="es-DO" sz="2400" dirty="0"/>
              <a:t> Por tanto, el plazo habitual vence el </a:t>
            </a:r>
            <a:r>
              <a:rPr lang="es-DO" sz="2400" b="1" dirty="0"/>
              <a:t>31 de marzo del año siguiente</a:t>
            </a:r>
            <a:r>
              <a:rPr lang="es-DO" sz="2400" dirty="0"/>
              <a:t>.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es-DO" sz="2400" dirty="0"/>
              <a:t> La presentación fuera de plazo genera </a:t>
            </a:r>
            <a:r>
              <a:rPr lang="es-DO" sz="2400" b="1" dirty="0"/>
              <a:t>intereses y recargos</a:t>
            </a:r>
            <a:r>
              <a:rPr lang="es-DO" sz="2400" dirty="0"/>
              <a:t>, según los artículos </a:t>
            </a:r>
            <a:r>
              <a:rPr lang="es-DO" sz="2400" b="1" dirty="0"/>
              <a:t>252 y 253 del Código Tributario</a:t>
            </a:r>
            <a:r>
              <a:rPr lang="es-DO" sz="2400" dirty="0"/>
              <a:t>.</a:t>
            </a:r>
            <a:endParaRPr lang="en-US" sz="2400" dirty="0"/>
          </a:p>
          <a:p>
            <a:pPr marL="0" indent="0">
              <a:buNone/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291775691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Damask">
    <a:dk1>
      <a:sysClr val="windowText" lastClr="000000"/>
    </a:dk1>
    <a:lt1>
      <a:sysClr val="window" lastClr="FFFFFF"/>
    </a:lt1>
    <a:dk2>
      <a:srgbClr val="2A5B7F"/>
    </a:dk2>
    <a:lt2>
      <a:srgbClr val="ABDAFC"/>
    </a:lt2>
    <a:accent1>
      <a:srgbClr val="9EC544"/>
    </a:accent1>
    <a:accent2>
      <a:srgbClr val="50BEA3"/>
    </a:accent2>
    <a:accent3>
      <a:srgbClr val="4A9CCC"/>
    </a:accent3>
    <a:accent4>
      <a:srgbClr val="9A66CA"/>
    </a:accent4>
    <a:accent5>
      <a:srgbClr val="C54F71"/>
    </a:accent5>
    <a:accent6>
      <a:srgbClr val="DE9C3C"/>
    </a:accent6>
    <a:hlink>
      <a:srgbClr val="6BA9DA"/>
    </a:hlink>
    <a:folHlink>
      <a:srgbClr val="A0BCD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763</TotalTime>
  <Words>376</Words>
  <Application>Microsoft Office PowerPoint</Application>
  <PresentationFormat>Personalizado</PresentationFormat>
  <Paragraphs>49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Faceta</vt:lpstr>
      <vt:lpstr>Damask</vt:lpstr>
      <vt:lpstr>MODULO FISCAL  Declaracione Jurada ITBIS e IR-1- Para Personas Fisicas </vt:lpstr>
      <vt:lpstr>IMPUESTO A LA TRANFERENCIA DE BIENES INDUSTRIALIZADOS Y SERVICIOS, ITBIS.</vt:lpstr>
      <vt:lpstr>Marco legal del ITBIS</vt:lpstr>
      <vt:lpstr>Elementos esenciales del ITBIS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Marco legal de referencia </vt:lpstr>
      <vt:lpstr>Presentación de PowerPoint</vt:lpstr>
      <vt:lpstr>Presentación de PowerPoint</vt:lpstr>
      <vt:lpstr>Plazo de presentación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CONTABILIDAD GENERAL</dc:title>
  <dc:creator>Joaquin Samboy</dc:creator>
  <cp:lastModifiedBy>Contadora</cp:lastModifiedBy>
  <cp:revision>28</cp:revision>
  <dcterms:created xsi:type="dcterms:W3CDTF">2025-03-07T02:34:40Z</dcterms:created>
  <dcterms:modified xsi:type="dcterms:W3CDTF">2026-01-30T20:49:17Z</dcterms:modified>
</cp:coreProperties>
</file>