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6.png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6.png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C18E0E-67E3-4F73-BAFE-A2BD69C02A0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6_2" csCatId="accent6" phldr="1"/>
      <dgm:spPr/>
      <dgm:t>
        <a:bodyPr/>
        <a:lstStyle/>
        <a:p>
          <a:endParaRPr lang="en-US"/>
        </a:p>
      </dgm:t>
    </dgm:pt>
    <dgm:pt modelId="{FDC8CAC1-7CDB-427C-9105-01566868462A}">
      <dgm:prSet/>
      <dgm:spPr/>
      <dgm:t>
        <a:bodyPr/>
        <a:lstStyle/>
        <a:p>
          <a:r>
            <a:rPr lang="es-DO" b="1" dirty="0"/>
            <a:t>Contabilidad Financiera:</a:t>
          </a:r>
          <a:r>
            <a:rPr lang="es-DO" dirty="0"/>
            <a:t> Se centra en la preparación de estados financieros para usuarios externos.</a:t>
          </a:r>
          <a:endParaRPr lang="en-US" dirty="0"/>
        </a:p>
      </dgm:t>
    </dgm:pt>
    <dgm:pt modelId="{32E2D2B1-0198-4EF2-9E2D-7B481D6CE7BC}" type="parTrans" cxnId="{877964D0-FC0F-40F0-A897-20CBE28532B1}">
      <dgm:prSet/>
      <dgm:spPr/>
      <dgm:t>
        <a:bodyPr/>
        <a:lstStyle/>
        <a:p>
          <a:endParaRPr lang="en-US"/>
        </a:p>
      </dgm:t>
    </dgm:pt>
    <dgm:pt modelId="{3748CAD8-D93C-46B9-A549-34C4E4653EC1}" type="sibTrans" cxnId="{877964D0-FC0F-40F0-A897-20CBE28532B1}">
      <dgm:prSet/>
      <dgm:spPr/>
      <dgm:t>
        <a:bodyPr/>
        <a:lstStyle/>
        <a:p>
          <a:endParaRPr lang="en-US"/>
        </a:p>
      </dgm:t>
    </dgm:pt>
    <dgm:pt modelId="{E01DF8F2-FA38-4DD4-BE0C-CA2EE3523551}">
      <dgm:prSet/>
      <dgm:spPr/>
      <dgm:t>
        <a:bodyPr/>
        <a:lstStyle/>
        <a:p>
          <a:r>
            <a:rPr lang="es-DO" b="1" dirty="0"/>
            <a:t>Contabilidad Administrativa:</a:t>
          </a:r>
          <a:r>
            <a:rPr lang="es-DO" dirty="0"/>
            <a:t> </a:t>
          </a:r>
          <a:br>
            <a:rPr lang="es-DO" dirty="0"/>
          </a:br>
          <a:r>
            <a:rPr lang="es-DO" dirty="0"/>
            <a:t>Proporciona información para la toma de decisiones internas.</a:t>
          </a:r>
          <a:endParaRPr lang="en-US" dirty="0"/>
        </a:p>
      </dgm:t>
    </dgm:pt>
    <dgm:pt modelId="{1CD11893-55BB-4626-A574-BA82EB55462A}" type="parTrans" cxnId="{C3DA3B48-31C3-4BC0-BDE4-FE5C61F796D6}">
      <dgm:prSet/>
      <dgm:spPr/>
      <dgm:t>
        <a:bodyPr/>
        <a:lstStyle/>
        <a:p>
          <a:endParaRPr lang="en-US"/>
        </a:p>
      </dgm:t>
    </dgm:pt>
    <dgm:pt modelId="{ED38AFFC-0819-4812-A1AE-B32D6335C723}" type="sibTrans" cxnId="{C3DA3B48-31C3-4BC0-BDE4-FE5C61F796D6}">
      <dgm:prSet/>
      <dgm:spPr/>
      <dgm:t>
        <a:bodyPr/>
        <a:lstStyle/>
        <a:p>
          <a:endParaRPr lang="en-US"/>
        </a:p>
      </dgm:t>
    </dgm:pt>
    <dgm:pt modelId="{4EBBA8E6-D974-475F-A3B2-54E7465AC298}">
      <dgm:prSet/>
      <dgm:spPr/>
      <dgm:t>
        <a:bodyPr/>
        <a:lstStyle/>
        <a:p>
          <a:r>
            <a:rPr lang="es-DO" b="1"/>
            <a:t>Contabilidad Fiscal:</a:t>
          </a:r>
          <a:r>
            <a:rPr lang="es-DO"/>
            <a:t> Permite cumplir con las obligaciones tributarias.</a:t>
          </a:r>
          <a:endParaRPr lang="en-US"/>
        </a:p>
      </dgm:t>
    </dgm:pt>
    <dgm:pt modelId="{CD7A858E-2DCC-402F-AC3F-ABDDD409A27D}" type="parTrans" cxnId="{DFEE1443-D6C2-4C20-B2A9-428375938233}">
      <dgm:prSet/>
      <dgm:spPr/>
      <dgm:t>
        <a:bodyPr/>
        <a:lstStyle/>
        <a:p>
          <a:endParaRPr lang="en-US"/>
        </a:p>
      </dgm:t>
    </dgm:pt>
    <dgm:pt modelId="{682A73B8-FD27-4172-8070-19BA117B7EF7}" type="sibTrans" cxnId="{DFEE1443-D6C2-4C20-B2A9-428375938233}">
      <dgm:prSet/>
      <dgm:spPr/>
      <dgm:t>
        <a:bodyPr/>
        <a:lstStyle/>
        <a:p>
          <a:endParaRPr lang="en-US"/>
        </a:p>
      </dgm:t>
    </dgm:pt>
    <dgm:pt modelId="{B0DC4FCA-2FE9-4550-8A76-B86EC9C3D3B0}">
      <dgm:prSet/>
      <dgm:spPr/>
      <dgm:t>
        <a:bodyPr/>
        <a:lstStyle/>
        <a:p>
          <a:r>
            <a:rPr lang="es-DO" b="1"/>
            <a:t>Contabilidad de Costos:</a:t>
          </a:r>
          <a:r>
            <a:rPr lang="es-DO"/>
            <a:t> Analiza los costos de producción para la toma de decisiones sobre precios y rentabilidad.</a:t>
          </a:r>
          <a:endParaRPr lang="en-US"/>
        </a:p>
      </dgm:t>
    </dgm:pt>
    <dgm:pt modelId="{C692761E-F899-4D25-BC6F-D8F67A4BA322}" type="parTrans" cxnId="{115C1669-D655-407C-A3A8-ACE4E6289A40}">
      <dgm:prSet/>
      <dgm:spPr/>
      <dgm:t>
        <a:bodyPr/>
        <a:lstStyle/>
        <a:p>
          <a:endParaRPr lang="en-US"/>
        </a:p>
      </dgm:t>
    </dgm:pt>
    <dgm:pt modelId="{47E56510-BAED-4BF4-98B0-55B727F6365E}" type="sibTrans" cxnId="{115C1669-D655-407C-A3A8-ACE4E6289A40}">
      <dgm:prSet/>
      <dgm:spPr/>
      <dgm:t>
        <a:bodyPr/>
        <a:lstStyle/>
        <a:p>
          <a:endParaRPr lang="en-US"/>
        </a:p>
      </dgm:t>
    </dgm:pt>
    <dgm:pt modelId="{C1B33F72-A8E8-4DB1-9189-FD8DFAAB3A83}" type="pres">
      <dgm:prSet presAssocID="{D2C18E0E-67E3-4F73-BAFE-A2BD69C02A0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DO"/>
        </a:p>
      </dgm:t>
    </dgm:pt>
    <dgm:pt modelId="{0E3CF971-6AC7-481B-9544-19F94206F1EB}" type="pres">
      <dgm:prSet presAssocID="{D2C18E0E-67E3-4F73-BAFE-A2BD69C02A0D}" presName="container" presStyleCnt="0">
        <dgm:presLayoutVars>
          <dgm:dir/>
          <dgm:resizeHandles val="exact"/>
        </dgm:presLayoutVars>
      </dgm:prSet>
      <dgm:spPr/>
    </dgm:pt>
    <dgm:pt modelId="{CD89BA7A-39EA-43F4-8CBA-8AEB8B743AA8}" type="pres">
      <dgm:prSet presAssocID="{FDC8CAC1-7CDB-427C-9105-01566868462A}" presName="compNode" presStyleCnt="0"/>
      <dgm:spPr/>
    </dgm:pt>
    <dgm:pt modelId="{A5FC265A-EB18-418A-8F75-AEB5B209D8D3}" type="pres">
      <dgm:prSet presAssocID="{FDC8CAC1-7CDB-427C-9105-01566868462A}" presName="iconBgRect" presStyleLbl="bgShp" presStyleIdx="0" presStyleCnt="4"/>
      <dgm:spPr/>
    </dgm:pt>
    <dgm:pt modelId="{FF41B4B6-DE96-41A1-9033-ED3B47BCE668}" type="pres">
      <dgm:prSet presAssocID="{FDC8CAC1-7CDB-427C-9105-01566868462A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DO"/>
        </a:p>
      </dgm:t>
      <dgm:extLst>
        <a:ext uri="{E40237B7-FDA0-4F09-8148-C483321AD2D9}">
          <dgm14:cNvPr xmlns:dgm14="http://schemas.microsoft.com/office/drawing/2010/diagram" id="0" name="" descr="Calculadora"/>
        </a:ext>
      </dgm:extLst>
    </dgm:pt>
    <dgm:pt modelId="{9764EA1A-A5BD-4526-A1FE-A6FA0A8218F0}" type="pres">
      <dgm:prSet presAssocID="{FDC8CAC1-7CDB-427C-9105-01566868462A}" presName="spaceRect" presStyleCnt="0"/>
      <dgm:spPr/>
    </dgm:pt>
    <dgm:pt modelId="{CC6AA4E5-E4C0-4D16-93C7-449E973ECF83}" type="pres">
      <dgm:prSet presAssocID="{FDC8CAC1-7CDB-427C-9105-01566868462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DO"/>
        </a:p>
      </dgm:t>
    </dgm:pt>
    <dgm:pt modelId="{ADBD6C26-D4AD-4E68-82CB-93D966B3A687}" type="pres">
      <dgm:prSet presAssocID="{3748CAD8-D93C-46B9-A549-34C4E4653EC1}" presName="sibTrans" presStyleLbl="sibTrans2D1" presStyleIdx="0" presStyleCnt="0"/>
      <dgm:spPr/>
      <dgm:t>
        <a:bodyPr/>
        <a:lstStyle/>
        <a:p>
          <a:endParaRPr lang="es-DO"/>
        </a:p>
      </dgm:t>
    </dgm:pt>
    <dgm:pt modelId="{D0C5A625-6ADF-4765-B776-EBCEDD2E04D6}" type="pres">
      <dgm:prSet presAssocID="{E01DF8F2-FA38-4DD4-BE0C-CA2EE3523551}" presName="compNode" presStyleCnt="0"/>
      <dgm:spPr/>
    </dgm:pt>
    <dgm:pt modelId="{E47BE0CD-C738-41E7-8951-D0F6C05EF574}" type="pres">
      <dgm:prSet presAssocID="{E01DF8F2-FA38-4DD4-BE0C-CA2EE3523551}" presName="iconBgRect" presStyleLbl="bgShp" presStyleIdx="1" presStyleCnt="4"/>
      <dgm:spPr/>
    </dgm:pt>
    <dgm:pt modelId="{AA523305-C757-4229-B305-4625977015C0}" type="pres">
      <dgm:prSet presAssocID="{E01DF8F2-FA38-4DD4-BE0C-CA2EE3523551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DO"/>
        </a:p>
      </dgm:t>
      <dgm:extLst>
        <a:ext uri="{E40237B7-FDA0-4F09-8148-C483321AD2D9}">
          <dgm14:cNvPr xmlns:dgm14="http://schemas.microsoft.com/office/drawing/2010/diagram" id="0" name="" descr="Dinero"/>
        </a:ext>
      </dgm:extLst>
    </dgm:pt>
    <dgm:pt modelId="{20A9972E-0245-4C2D-8172-FEFDF555D361}" type="pres">
      <dgm:prSet presAssocID="{E01DF8F2-FA38-4DD4-BE0C-CA2EE3523551}" presName="spaceRect" presStyleCnt="0"/>
      <dgm:spPr/>
    </dgm:pt>
    <dgm:pt modelId="{82C3B855-D166-4E02-83CE-FCAAFD773FE3}" type="pres">
      <dgm:prSet presAssocID="{E01DF8F2-FA38-4DD4-BE0C-CA2EE3523551}" presName="textRect" presStyleLbl="revTx" presStyleIdx="1" presStyleCnt="4" custScaleX="118867" custLinFactNeighborX="13954" custLinFactNeighborY="-742">
        <dgm:presLayoutVars>
          <dgm:chMax val="1"/>
          <dgm:chPref val="1"/>
        </dgm:presLayoutVars>
      </dgm:prSet>
      <dgm:spPr/>
      <dgm:t>
        <a:bodyPr/>
        <a:lstStyle/>
        <a:p>
          <a:endParaRPr lang="es-DO"/>
        </a:p>
      </dgm:t>
    </dgm:pt>
    <dgm:pt modelId="{6F756532-0B9C-4D40-BC4E-427542ECF716}" type="pres">
      <dgm:prSet presAssocID="{ED38AFFC-0819-4812-A1AE-B32D6335C723}" presName="sibTrans" presStyleLbl="sibTrans2D1" presStyleIdx="0" presStyleCnt="0"/>
      <dgm:spPr/>
      <dgm:t>
        <a:bodyPr/>
        <a:lstStyle/>
        <a:p>
          <a:endParaRPr lang="es-DO"/>
        </a:p>
      </dgm:t>
    </dgm:pt>
    <dgm:pt modelId="{5BB1530C-9FC7-4A36-A937-FDDE07BC899C}" type="pres">
      <dgm:prSet presAssocID="{4EBBA8E6-D974-475F-A3B2-54E7465AC298}" presName="compNode" presStyleCnt="0"/>
      <dgm:spPr/>
    </dgm:pt>
    <dgm:pt modelId="{B2FB5085-0ABE-4738-9C0C-48B0E3EB7A6C}" type="pres">
      <dgm:prSet presAssocID="{4EBBA8E6-D974-475F-A3B2-54E7465AC298}" presName="iconBgRect" presStyleLbl="bgShp" presStyleIdx="2" presStyleCnt="4"/>
      <dgm:spPr/>
    </dgm:pt>
    <dgm:pt modelId="{04B2F68D-BE9C-4D16-BD85-6D934410D0B4}" type="pres">
      <dgm:prSet presAssocID="{4EBBA8E6-D974-475F-A3B2-54E7465AC298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DO"/>
        </a:p>
      </dgm:t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9C8FFABB-6834-49D5-AF25-FE733BC66EC1}" type="pres">
      <dgm:prSet presAssocID="{4EBBA8E6-D974-475F-A3B2-54E7465AC298}" presName="spaceRect" presStyleCnt="0"/>
      <dgm:spPr/>
    </dgm:pt>
    <dgm:pt modelId="{60D45EBD-CC43-44FD-B641-FBA96371CE06}" type="pres">
      <dgm:prSet presAssocID="{4EBBA8E6-D974-475F-A3B2-54E7465AC298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DO"/>
        </a:p>
      </dgm:t>
    </dgm:pt>
    <dgm:pt modelId="{FE5951A0-6A2D-438A-B021-6AA7B7A3BBDB}" type="pres">
      <dgm:prSet presAssocID="{682A73B8-FD27-4172-8070-19BA117B7EF7}" presName="sibTrans" presStyleLbl="sibTrans2D1" presStyleIdx="0" presStyleCnt="0"/>
      <dgm:spPr/>
      <dgm:t>
        <a:bodyPr/>
        <a:lstStyle/>
        <a:p>
          <a:endParaRPr lang="es-DO"/>
        </a:p>
      </dgm:t>
    </dgm:pt>
    <dgm:pt modelId="{4D3FFFD2-E451-4964-8650-4A97BA883210}" type="pres">
      <dgm:prSet presAssocID="{B0DC4FCA-2FE9-4550-8A76-B86EC9C3D3B0}" presName="compNode" presStyleCnt="0"/>
      <dgm:spPr/>
    </dgm:pt>
    <dgm:pt modelId="{45D86A4E-2069-4398-8469-381759BB7244}" type="pres">
      <dgm:prSet presAssocID="{B0DC4FCA-2FE9-4550-8A76-B86EC9C3D3B0}" presName="iconBgRect" presStyleLbl="bgShp" presStyleIdx="3" presStyleCnt="4"/>
      <dgm:spPr/>
    </dgm:pt>
    <dgm:pt modelId="{694B2DDF-6CE7-4DA5-88BB-ABF46B97EF90}" type="pres">
      <dgm:prSet presAssocID="{B0DC4FCA-2FE9-4550-8A76-B86EC9C3D3B0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s-DO"/>
        </a:p>
      </dgm:t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A6BF419F-9111-43A3-B84C-2712B69397C5}" type="pres">
      <dgm:prSet presAssocID="{B0DC4FCA-2FE9-4550-8A76-B86EC9C3D3B0}" presName="spaceRect" presStyleCnt="0"/>
      <dgm:spPr/>
    </dgm:pt>
    <dgm:pt modelId="{6075502F-4B28-4127-B7B0-A10FFC827256}" type="pres">
      <dgm:prSet presAssocID="{B0DC4FCA-2FE9-4550-8A76-B86EC9C3D3B0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DO"/>
        </a:p>
      </dgm:t>
    </dgm:pt>
  </dgm:ptLst>
  <dgm:cxnLst>
    <dgm:cxn modelId="{E1ECD78C-81EB-4D2F-8EC5-0E2B8888D8E7}" type="presOf" srcId="{D2C18E0E-67E3-4F73-BAFE-A2BD69C02A0D}" destId="{C1B33F72-A8E8-4DB1-9189-FD8DFAAB3A83}" srcOrd="0" destOrd="0" presId="urn:microsoft.com/office/officeart/2018/2/layout/IconCircleList"/>
    <dgm:cxn modelId="{115C1669-D655-407C-A3A8-ACE4E6289A40}" srcId="{D2C18E0E-67E3-4F73-BAFE-A2BD69C02A0D}" destId="{B0DC4FCA-2FE9-4550-8A76-B86EC9C3D3B0}" srcOrd="3" destOrd="0" parTransId="{C692761E-F899-4D25-BC6F-D8F67A4BA322}" sibTransId="{47E56510-BAED-4BF4-98B0-55B727F6365E}"/>
    <dgm:cxn modelId="{F7B65038-7FC1-4357-A87F-50D7D25FFC3B}" type="presOf" srcId="{4EBBA8E6-D974-475F-A3B2-54E7465AC298}" destId="{60D45EBD-CC43-44FD-B641-FBA96371CE06}" srcOrd="0" destOrd="0" presId="urn:microsoft.com/office/officeart/2018/2/layout/IconCircleList"/>
    <dgm:cxn modelId="{01B05D2B-D5CD-41C4-9065-1A615305A405}" type="presOf" srcId="{682A73B8-FD27-4172-8070-19BA117B7EF7}" destId="{FE5951A0-6A2D-438A-B021-6AA7B7A3BBDB}" srcOrd="0" destOrd="0" presId="urn:microsoft.com/office/officeart/2018/2/layout/IconCircleList"/>
    <dgm:cxn modelId="{1572A84D-6CC5-4086-A1D4-2FD62A4D8A91}" type="presOf" srcId="{B0DC4FCA-2FE9-4550-8A76-B86EC9C3D3B0}" destId="{6075502F-4B28-4127-B7B0-A10FFC827256}" srcOrd="0" destOrd="0" presId="urn:microsoft.com/office/officeart/2018/2/layout/IconCircleList"/>
    <dgm:cxn modelId="{DFEE1443-D6C2-4C20-B2A9-428375938233}" srcId="{D2C18E0E-67E3-4F73-BAFE-A2BD69C02A0D}" destId="{4EBBA8E6-D974-475F-A3B2-54E7465AC298}" srcOrd="2" destOrd="0" parTransId="{CD7A858E-2DCC-402F-AC3F-ABDDD409A27D}" sibTransId="{682A73B8-FD27-4172-8070-19BA117B7EF7}"/>
    <dgm:cxn modelId="{C3DA3B48-31C3-4BC0-BDE4-FE5C61F796D6}" srcId="{D2C18E0E-67E3-4F73-BAFE-A2BD69C02A0D}" destId="{E01DF8F2-FA38-4DD4-BE0C-CA2EE3523551}" srcOrd="1" destOrd="0" parTransId="{1CD11893-55BB-4626-A574-BA82EB55462A}" sibTransId="{ED38AFFC-0819-4812-A1AE-B32D6335C723}"/>
    <dgm:cxn modelId="{A66E11B5-21A4-4196-8F83-99516C5D18FC}" type="presOf" srcId="{FDC8CAC1-7CDB-427C-9105-01566868462A}" destId="{CC6AA4E5-E4C0-4D16-93C7-449E973ECF83}" srcOrd="0" destOrd="0" presId="urn:microsoft.com/office/officeart/2018/2/layout/IconCircleList"/>
    <dgm:cxn modelId="{28EF6FAD-248D-4608-8F40-B78395681D8F}" type="presOf" srcId="{3748CAD8-D93C-46B9-A549-34C4E4653EC1}" destId="{ADBD6C26-D4AD-4E68-82CB-93D966B3A687}" srcOrd="0" destOrd="0" presId="urn:microsoft.com/office/officeart/2018/2/layout/IconCircleList"/>
    <dgm:cxn modelId="{E4BEF176-55F1-4A4B-8811-B7993D510785}" type="presOf" srcId="{E01DF8F2-FA38-4DD4-BE0C-CA2EE3523551}" destId="{82C3B855-D166-4E02-83CE-FCAAFD773FE3}" srcOrd="0" destOrd="0" presId="urn:microsoft.com/office/officeart/2018/2/layout/IconCircleList"/>
    <dgm:cxn modelId="{11A84FE3-062E-471E-A900-C2FE891C1182}" type="presOf" srcId="{ED38AFFC-0819-4812-A1AE-B32D6335C723}" destId="{6F756532-0B9C-4D40-BC4E-427542ECF716}" srcOrd="0" destOrd="0" presId="urn:microsoft.com/office/officeart/2018/2/layout/IconCircleList"/>
    <dgm:cxn modelId="{877964D0-FC0F-40F0-A897-20CBE28532B1}" srcId="{D2C18E0E-67E3-4F73-BAFE-A2BD69C02A0D}" destId="{FDC8CAC1-7CDB-427C-9105-01566868462A}" srcOrd="0" destOrd="0" parTransId="{32E2D2B1-0198-4EF2-9E2D-7B481D6CE7BC}" sibTransId="{3748CAD8-D93C-46B9-A549-34C4E4653EC1}"/>
    <dgm:cxn modelId="{1C1EC8DE-5CE1-4054-942F-457193AD9D8E}" type="presParOf" srcId="{C1B33F72-A8E8-4DB1-9189-FD8DFAAB3A83}" destId="{0E3CF971-6AC7-481B-9544-19F94206F1EB}" srcOrd="0" destOrd="0" presId="urn:microsoft.com/office/officeart/2018/2/layout/IconCircleList"/>
    <dgm:cxn modelId="{DA31491B-A610-4405-91F8-BEA6E21D0FA0}" type="presParOf" srcId="{0E3CF971-6AC7-481B-9544-19F94206F1EB}" destId="{CD89BA7A-39EA-43F4-8CBA-8AEB8B743AA8}" srcOrd="0" destOrd="0" presId="urn:microsoft.com/office/officeart/2018/2/layout/IconCircleList"/>
    <dgm:cxn modelId="{AF53D315-02FF-4010-9B3E-3813B177F5E6}" type="presParOf" srcId="{CD89BA7A-39EA-43F4-8CBA-8AEB8B743AA8}" destId="{A5FC265A-EB18-418A-8F75-AEB5B209D8D3}" srcOrd="0" destOrd="0" presId="urn:microsoft.com/office/officeart/2018/2/layout/IconCircleList"/>
    <dgm:cxn modelId="{27C00366-731A-41DD-B50D-36017590BD1E}" type="presParOf" srcId="{CD89BA7A-39EA-43F4-8CBA-8AEB8B743AA8}" destId="{FF41B4B6-DE96-41A1-9033-ED3B47BCE668}" srcOrd="1" destOrd="0" presId="urn:microsoft.com/office/officeart/2018/2/layout/IconCircleList"/>
    <dgm:cxn modelId="{E2ABA365-2935-4DCC-9180-3E1FE130D0DC}" type="presParOf" srcId="{CD89BA7A-39EA-43F4-8CBA-8AEB8B743AA8}" destId="{9764EA1A-A5BD-4526-A1FE-A6FA0A8218F0}" srcOrd="2" destOrd="0" presId="urn:microsoft.com/office/officeart/2018/2/layout/IconCircleList"/>
    <dgm:cxn modelId="{85724D4E-69DF-454F-ACBD-B5751CECC440}" type="presParOf" srcId="{CD89BA7A-39EA-43F4-8CBA-8AEB8B743AA8}" destId="{CC6AA4E5-E4C0-4D16-93C7-449E973ECF83}" srcOrd="3" destOrd="0" presId="urn:microsoft.com/office/officeart/2018/2/layout/IconCircleList"/>
    <dgm:cxn modelId="{4AB9FE66-8D38-4774-BEA7-C6E50C4BED9B}" type="presParOf" srcId="{0E3CF971-6AC7-481B-9544-19F94206F1EB}" destId="{ADBD6C26-D4AD-4E68-82CB-93D966B3A687}" srcOrd="1" destOrd="0" presId="urn:microsoft.com/office/officeart/2018/2/layout/IconCircleList"/>
    <dgm:cxn modelId="{42B3EDA3-709F-4527-A4D8-6F5DB911A55C}" type="presParOf" srcId="{0E3CF971-6AC7-481B-9544-19F94206F1EB}" destId="{D0C5A625-6ADF-4765-B776-EBCEDD2E04D6}" srcOrd="2" destOrd="0" presId="urn:microsoft.com/office/officeart/2018/2/layout/IconCircleList"/>
    <dgm:cxn modelId="{D589F480-77D8-4D6B-B7DC-DAB5CA3070CF}" type="presParOf" srcId="{D0C5A625-6ADF-4765-B776-EBCEDD2E04D6}" destId="{E47BE0CD-C738-41E7-8951-D0F6C05EF574}" srcOrd="0" destOrd="0" presId="urn:microsoft.com/office/officeart/2018/2/layout/IconCircleList"/>
    <dgm:cxn modelId="{B0177E6A-1927-4D94-9A61-AE6FDB1B8A7C}" type="presParOf" srcId="{D0C5A625-6ADF-4765-B776-EBCEDD2E04D6}" destId="{AA523305-C757-4229-B305-4625977015C0}" srcOrd="1" destOrd="0" presId="urn:microsoft.com/office/officeart/2018/2/layout/IconCircleList"/>
    <dgm:cxn modelId="{613B1EB7-1E2E-4505-B261-7DC11DC2C6B2}" type="presParOf" srcId="{D0C5A625-6ADF-4765-B776-EBCEDD2E04D6}" destId="{20A9972E-0245-4C2D-8172-FEFDF555D361}" srcOrd="2" destOrd="0" presId="urn:microsoft.com/office/officeart/2018/2/layout/IconCircleList"/>
    <dgm:cxn modelId="{68A4BF5F-36A9-4C1F-AA2D-9AFF0862C74C}" type="presParOf" srcId="{D0C5A625-6ADF-4765-B776-EBCEDD2E04D6}" destId="{82C3B855-D166-4E02-83CE-FCAAFD773FE3}" srcOrd="3" destOrd="0" presId="urn:microsoft.com/office/officeart/2018/2/layout/IconCircleList"/>
    <dgm:cxn modelId="{D05A9566-43C4-4716-BE1A-D9C8DC9CFC76}" type="presParOf" srcId="{0E3CF971-6AC7-481B-9544-19F94206F1EB}" destId="{6F756532-0B9C-4D40-BC4E-427542ECF716}" srcOrd="3" destOrd="0" presId="urn:microsoft.com/office/officeart/2018/2/layout/IconCircleList"/>
    <dgm:cxn modelId="{EF7DF811-C409-43AC-8A95-CE7C764DA6C6}" type="presParOf" srcId="{0E3CF971-6AC7-481B-9544-19F94206F1EB}" destId="{5BB1530C-9FC7-4A36-A937-FDDE07BC899C}" srcOrd="4" destOrd="0" presId="urn:microsoft.com/office/officeart/2018/2/layout/IconCircleList"/>
    <dgm:cxn modelId="{1911841E-24B2-4C4C-B735-6E317E8E726B}" type="presParOf" srcId="{5BB1530C-9FC7-4A36-A937-FDDE07BC899C}" destId="{B2FB5085-0ABE-4738-9C0C-48B0E3EB7A6C}" srcOrd="0" destOrd="0" presId="urn:microsoft.com/office/officeart/2018/2/layout/IconCircleList"/>
    <dgm:cxn modelId="{F17B5AFA-84D1-4A84-A3EB-16E00D9FD960}" type="presParOf" srcId="{5BB1530C-9FC7-4A36-A937-FDDE07BC899C}" destId="{04B2F68D-BE9C-4D16-BD85-6D934410D0B4}" srcOrd="1" destOrd="0" presId="urn:microsoft.com/office/officeart/2018/2/layout/IconCircleList"/>
    <dgm:cxn modelId="{2DBA2C51-2E5F-406B-86E0-101C37B1B317}" type="presParOf" srcId="{5BB1530C-9FC7-4A36-A937-FDDE07BC899C}" destId="{9C8FFABB-6834-49D5-AF25-FE733BC66EC1}" srcOrd="2" destOrd="0" presId="urn:microsoft.com/office/officeart/2018/2/layout/IconCircleList"/>
    <dgm:cxn modelId="{DB87D5A3-0508-412C-A4D3-820C42433D3C}" type="presParOf" srcId="{5BB1530C-9FC7-4A36-A937-FDDE07BC899C}" destId="{60D45EBD-CC43-44FD-B641-FBA96371CE06}" srcOrd="3" destOrd="0" presId="urn:microsoft.com/office/officeart/2018/2/layout/IconCircleList"/>
    <dgm:cxn modelId="{B1F49949-E279-4087-968E-27D6D9E3E759}" type="presParOf" srcId="{0E3CF971-6AC7-481B-9544-19F94206F1EB}" destId="{FE5951A0-6A2D-438A-B021-6AA7B7A3BBDB}" srcOrd="5" destOrd="0" presId="urn:microsoft.com/office/officeart/2018/2/layout/IconCircleList"/>
    <dgm:cxn modelId="{F60FA19B-D2AC-4105-B0A3-3234BE3B3826}" type="presParOf" srcId="{0E3CF971-6AC7-481B-9544-19F94206F1EB}" destId="{4D3FFFD2-E451-4964-8650-4A97BA883210}" srcOrd="6" destOrd="0" presId="urn:microsoft.com/office/officeart/2018/2/layout/IconCircleList"/>
    <dgm:cxn modelId="{FC66CA3B-BE26-4BF0-956D-F8B2A2000F84}" type="presParOf" srcId="{4D3FFFD2-E451-4964-8650-4A97BA883210}" destId="{45D86A4E-2069-4398-8469-381759BB7244}" srcOrd="0" destOrd="0" presId="urn:microsoft.com/office/officeart/2018/2/layout/IconCircleList"/>
    <dgm:cxn modelId="{2D08E0AB-7B57-4860-9F27-105465D037AA}" type="presParOf" srcId="{4D3FFFD2-E451-4964-8650-4A97BA883210}" destId="{694B2DDF-6CE7-4DA5-88BB-ABF46B97EF90}" srcOrd="1" destOrd="0" presId="urn:microsoft.com/office/officeart/2018/2/layout/IconCircleList"/>
    <dgm:cxn modelId="{CFC799BD-7510-4CEB-9F77-5C5D3B946D47}" type="presParOf" srcId="{4D3FFFD2-E451-4964-8650-4A97BA883210}" destId="{A6BF419F-9111-43A3-B84C-2712B69397C5}" srcOrd="2" destOrd="0" presId="urn:microsoft.com/office/officeart/2018/2/layout/IconCircleList"/>
    <dgm:cxn modelId="{64A2CBFC-2E84-4B08-A30E-940B0CA14ADF}" type="presParOf" srcId="{4D3FFFD2-E451-4964-8650-4A97BA883210}" destId="{6075502F-4B28-4127-B7B0-A10FFC82725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C265A-EB18-418A-8F75-AEB5B209D8D3}">
      <dsp:nvSpPr>
        <dsp:cNvPr id="0" name=""/>
        <dsp:cNvSpPr/>
      </dsp:nvSpPr>
      <dsp:spPr>
        <a:xfrm>
          <a:off x="239504" y="275524"/>
          <a:ext cx="1432117" cy="143211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1B4B6-DE96-41A1-9033-ED3B47BCE668}">
      <dsp:nvSpPr>
        <dsp:cNvPr id="0" name=""/>
        <dsp:cNvSpPr/>
      </dsp:nvSpPr>
      <dsp:spPr>
        <a:xfrm>
          <a:off x="540248" y="576269"/>
          <a:ext cx="830628" cy="83062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AA4E5-E4C0-4D16-93C7-449E973ECF83}">
      <dsp:nvSpPr>
        <dsp:cNvPr id="0" name=""/>
        <dsp:cNvSpPr/>
      </dsp:nvSpPr>
      <dsp:spPr>
        <a:xfrm>
          <a:off x="1978503" y="275524"/>
          <a:ext cx="3375705" cy="143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100" b="1" kern="1200" dirty="0"/>
            <a:t>Contabilidad Financiera:</a:t>
          </a:r>
          <a:r>
            <a:rPr lang="es-DO" sz="2100" kern="1200" dirty="0"/>
            <a:t> Se centra en la preparación de estados financieros para usuarios externos.</a:t>
          </a:r>
          <a:endParaRPr lang="en-US" sz="2100" kern="1200" dirty="0"/>
        </a:p>
      </dsp:txBody>
      <dsp:txXfrm>
        <a:off x="1978503" y="275524"/>
        <a:ext cx="3375705" cy="1432117"/>
      </dsp:txXfrm>
    </dsp:sp>
    <dsp:sp modelId="{E47BE0CD-C738-41E7-8951-D0F6C05EF574}">
      <dsp:nvSpPr>
        <dsp:cNvPr id="0" name=""/>
        <dsp:cNvSpPr/>
      </dsp:nvSpPr>
      <dsp:spPr>
        <a:xfrm>
          <a:off x="5942400" y="275524"/>
          <a:ext cx="1432117" cy="143211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23305-C757-4229-B305-4625977015C0}">
      <dsp:nvSpPr>
        <dsp:cNvPr id="0" name=""/>
        <dsp:cNvSpPr/>
      </dsp:nvSpPr>
      <dsp:spPr>
        <a:xfrm>
          <a:off x="6243145" y="576269"/>
          <a:ext cx="830628" cy="83062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3B855-D166-4E02-83CE-FCAAFD773FE3}">
      <dsp:nvSpPr>
        <dsp:cNvPr id="0" name=""/>
        <dsp:cNvSpPr/>
      </dsp:nvSpPr>
      <dsp:spPr>
        <a:xfrm>
          <a:off x="7602457" y="264898"/>
          <a:ext cx="4012599" cy="143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100" b="1" kern="1200" dirty="0"/>
            <a:t>Contabilidad Administrativa:</a:t>
          </a:r>
          <a:r>
            <a:rPr lang="es-DO" sz="2100" kern="1200" dirty="0"/>
            <a:t> </a:t>
          </a:r>
          <a:br>
            <a:rPr lang="es-DO" sz="2100" kern="1200" dirty="0"/>
          </a:br>
          <a:r>
            <a:rPr lang="es-DO" sz="2100" kern="1200" dirty="0"/>
            <a:t>Proporciona información para la toma de decisiones internas.</a:t>
          </a:r>
          <a:endParaRPr lang="en-US" sz="2100" kern="1200" dirty="0"/>
        </a:p>
      </dsp:txBody>
      <dsp:txXfrm>
        <a:off x="7602457" y="264898"/>
        <a:ext cx="4012599" cy="1432117"/>
      </dsp:txXfrm>
    </dsp:sp>
    <dsp:sp modelId="{B2FB5085-0ABE-4738-9C0C-48B0E3EB7A6C}">
      <dsp:nvSpPr>
        <dsp:cNvPr id="0" name=""/>
        <dsp:cNvSpPr/>
      </dsp:nvSpPr>
      <dsp:spPr>
        <a:xfrm>
          <a:off x="239504" y="2407158"/>
          <a:ext cx="1432117" cy="143211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2F68D-BE9C-4D16-BD85-6D934410D0B4}">
      <dsp:nvSpPr>
        <dsp:cNvPr id="0" name=""/>
        <dsp:cNvSpPr/>
      </dsp:nvSpPr>
      <dsp:spPr>
        <a:xfrm>
          <a:off x="540248" y="2707902"/>
          <a:ext cx="830628" cy="83062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45EBD-CC43-44FD-B641-FBA96371CE06}">
      <dsp:nvSpPr>
        <dsp:cNvPr id="0" name=""/>
        <dsp:cNvSpPr/>
      </dsp:nvSpPr>
      <dsp:spPr>
        <a:xfrm>
          <a:off x="1978503" y="2407158"/>
          <a:ext cx="3375705" cy="143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100" b="1" kern="1200"/>
            <a:t>Contabilidad Fiscal:</a:t>
          </a:r>
          <a:r>
            <a:rPr lang="es-DO" sz="2100" kern="1200"/>
            <a:t> Permite cumplir con las obligaciones tributarias.</a:t>
          </a:r>
          <a:endParaRPr lang="en-US" sz="2100" kern="1200"/>
        </a:p>
      </dsp:txBody>
      <dsp:txXfrm>
        <a:off x="1978503" y="2407158"/>
        <a:ext cx="3375705" cy="1432117"/>
      </dsp:txXfrm>
    </dsp:sp>
    <dsp:sp modelId="{45D86A4E-2069-4398-8469-381759BB7244}">
      <dsp:nvSpPr>
        <dsp:cNvPr id="0" name=""/>
        <dsp:cNvSpPr/>
      </dsp:nvSpPr>
      <dsp:spPr>
        <a:xfrm>
          <a:off x="5942400" y="2407158"/>
          <a:ext cx="1432117" cy="143211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4B2DDF-6CE7-4DA5-88BB-ABF46B97EF90}">
      <dsp:nvSpPr>
        <dsp:cNvPr id="0" name=""/>
        <dsp:cNvSpPr/>
      </dsp:nvSpPr>
      <dsp:spPr>
        <a:xfrm>
          <a:off x="6243145" y="2707902"/>
          <a:ext cx="830628" cy="83062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5502F-4B28-4127-B7B0-A10FFC827256}">
      <dsp:nvSpPr>
        <dsp:cNvPr id="0" name=""/>
        <dsp:cNvSpPr/>
      </dsp:nvSpPr>
      <dsp:spPr>
        <a:xfrm>
          <a:off x="7681400" y="2407158"/>
          <a:ext cx="3375705" cy="143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DO" sz="2100" b="1" kern="1200"/>
            <a:t>Contabilidad de Costos:</a:t>
          </a:r>
          <a:r>
            <a:rPr lang="es-DO" sz="2100" kern="1200"/>
            <a:t> Analiza los costos de producción para la toma de decisiones sobre precios y rentabilidad.</a:t>
          </a:r>
          <a:endParaRPr lang="en-US" sz="2100" kern="1200"/>
        </a:p>
      </dsp:txBody>
      <dsp:txXfrm>
        <a:off x="7681400" y="2407158"/>
        <a:ext cx="3375705" cy="1432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18874-967A-415D-803E-D286709F4EFD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4672C-E492-4289-BAD4-09F5DB4EA8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672C-E492-4289-BAD4-09F5DB4EA8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1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0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768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53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3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11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4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1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17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743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3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3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41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91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6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4154-E2B8-4201-9597-3224AA6CF4A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63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B4626-0681-C261-BCB0-28606BEE5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3922" y="1886857"/>
            <a:ext cx="5745677" cy="2173184"/>
          </a:xfrm>
        </p:spPr>
        <p:txBody>
          <a:bodyPr>
            <a:normAutofit/>
          </a:bodyPr>
          <a:lstStyle/>
          <a:p>
            <a:r>
              <a:rPr lang="es-ES" sz="4400" dirty="0" smtClean="0"/>
              <a:t>MODULO</a:t>
            </a:r>
            <a:br>
              <a:rPr lang="es-ES" sz="4400" dirty="0" smtClean="0"/>
            </a:br>
            <a:r>
              <a:rPr lang="es-ES" sz="3600" dirty="0" smtClean="0"/>
              <a:t>CONTABILIDAD </a:t>
            </a:r>
            <a:r>
              <a:rPr lang="es-ES" sz="3600" dirty="0"/>
              <a:t>FINANCIERA</a:t>
            </a:r>
            <a:endParaRPr lang="en-US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64F2E7-3384-111E-0DFD-785FD0F97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077" y="4135582"/>
            <a:ext cx="5147308" cy="599703"/>
          </a:xfrm>
        </p:spPr>
        <p:txBody>
          <a:bodyPr>
            <a:normAutofit/>
          </a:bodyPr>
          <a:lstStyle/>
          <a:p>
            <a:r>
              <a:rPr lang="es-DO" dirty="0" smtClean="0"/>
              <a:t>"Aprende, Aplica y Avanza."</a:t>
            </a:r>
            <a:endParaRPr lang="es-DO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CED217-AD9C-44C3-A97B-89CC1C1EAC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522922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D814B507-F826-4EC9-A06A-2F13DFD71F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496" y="799817"/>
            <a:ext cx="5109182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50" y="1205345"/>
            <a:ext cx="4882903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5EF48-D18E-F26C-67C5-F540BEE2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4" y="609600"/>
            <a:ext cx="5591380" cy="1326321"/>
          </a:xfrm>
        </p:spPr>
        <p:txBody>
          <a:bodyPr>
            <a:norm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es la contabilidad?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D4079B-2079-EE63-59E6-DB9C323F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849" y="2096064"/>
            <a:ext cx="5741574" cy="3695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La contabilidad es una disciplina que permite registrar, clasificar, resumir e interpretar las operaciones económicas y financieras de una entidad con el fin de proporcionar información útil para la toma de decisiones. </a:t>
            </a:r>
            <a:endParaRPr lang="en-US" sz="2400" dirty="0"/>
          </a:p>
        </p:txBody>
      </p:sp>
      <p:pic>
        <p:nvPicPr>
          <p:cNvPr id="5" name="Picture 4" descr="White calculator">
            <a:extLst>
              <a:ext uri="{FF2B5EF4-FFF2-40B4-BE49-F238E27FC236}">
                <a16:creationId xmlns:a16="http://schemas.microsoft.com/office/drawing/2014/main" id="{B0EA2550-6DA5-04AF-73A9-676BC2088F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7" r="39049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0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1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358C1-94CC-D5FE-D817-AF007971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550" y="1839211"/>
            <a:ext cx="4581182" cy="21373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3200" dirty="0"/>
              <a:t>Historia y Evolución de la Contabilidad</a:t>
            </a:r>
            <a:endParaRPr lang="en-US" sz="3200" dirty="0"/>
          </a:p>
        </p:txBody>
      </p:sp>
      <p:pic>
        <p:nvPicPr>
          <p:cNvPr id="4" name="Imagen 3" descr="Línea del tiempo de la contabilidad">
            <a:extLst>
              <a:ext uri="{FF2B5EF4-FFF2-40B4-BE49-F238E27FC236}">
                <a16:creationId xmlns:a16="http://schemas.microsoft.com/office/drawing/2014/main" id="{820AB39C-71ED-DC37-E317-0B632D93D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" b="6488"/>
          <a:stretch/>
        </p:blipFill>
        <p:spPr bwMode="auto">
          <a:xfrm>
            <a:off x="942031" y="69892"/>
            <a:ext cx="5734709" cy="6718216"/>
          </a:xfrm>
          <a:prstGeom prst="rect">
            <a:avLst/>
          </a:prstGeom>
          <a:noFill/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7F7D3B5-721C-BDED-252D-8883EE680932}"/>
              </a:ext>
            </a:extLst>
          </p:cNvPr>
          <p:cNvSpPr/>
          <p:nvPr/>
        </p:nvSpPr>
        <p:spPr>
          <a:xfrm>
            <a:off x="1008709" y="177923"/>
            <a:ext cx="2298017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E623869-09EE-887B-2962-E0B57023543B}"/>
              </a:ext>
            </a:extLst>
          </p:cNvPr>
          <p:cNvSpPr/>
          <p:nvPr/>
        </p:nvSpPr>
        <p:spPr>
          <a:xfrm>
            <a:off x="1802495" y="183325"/>
            <a:ext cx="2298017" cy="4021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9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62BE4-9B53-0372-F0E6-AD065084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53" y="0"/>
            <a:ext cx="10353761" cy="1326321"/>
          </a:xfrm>
        </p:spPr>
        <p:txBody>
          <a:bodyPr>
            <a:normAutofit/>
          </a:bodyPr>
          <a:lstStyle/>
          <a:p>
            <a:r>
              <a:rPr lang="es-E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Importancia y objetivos de la contabilidad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AC334-607F-6C7C-19A2-F0E3430D5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20" y="1169580"/>
            <a:ext cx="7755438" cy="534817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DO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contabilidad es fundamental para la administración y gestión eficiente de cualquier entidad, ya que proporciona información financiera clave para la toma de decisiones. 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Entre los más importantes se encuentran: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Registrar las transacciones económicas: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Permite llevar un control de los ingresos, egresos, activos y pasivos.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Proporcionar información financiera confiable: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Para evaluar la situación económica y financiera de la empresa.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Cumplir con las obligaciones fiscales: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Permite la elaboración de declaraciones fiscales basadas en la información contable.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Ayudar en la toma de decisiones: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Facilita la planificación y control financiero.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Evaluación del desempeño financiero: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Permite analizar la rentabilidad y solvencia de la empresa.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100" dirty="0"/>
          </a:p>
        </p:txBody>
      </p:sp>
      <p:pic>
        <p:nvPicPr>
          <p:cNvPr id="1026" name="Picture 2" descr="Principios Contables: Guía completa">
            <a:extLst>
              <a:ext uri="{FF2B5EF4-FFF2-40B4-BE49-F238E27FC236}">
                <a16:creationId xmlns:a16="http://schemas.microsoft.com/office/drawing/2014/main" id="{D5D877E9-0BB7-F221-CCDE-6A689C0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r="24854" b="1"/>
          <a:stretch/>
        </p:blipFill>
        <p:spPr bwMode="auto">
          <a:xfrm>
            <a:off x="8223022" y="2036764"/>
            <a:ext cx="3511778" cy="349318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59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027E7-EA7D-8869-E198-C3AA2CE1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s-DO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Tipos de Contabilidad</a:t>
            </a: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graphicFrame>
        <p:nvGraphicFramePr>
          <p:cNvPr id="2052" name="Marcador de contenido 2">
            <a:extLst>
              <a:ext uri="{FF2B5EF4-FFF2-40B4-BE49-F238E27FC236}">
                <a16:creationId xmlns:a16="http://schemas.microsoft.com/office/drawing/2014/main" id="{1DCF8960-C923-BC0E-BB26-3574410D72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503619"/>
              </p:ext>
            </p:extLst>
          </p:nvPr>
        </p:nvGraphicFramePr>
        <p:xfrm>
          <a:off x="195943" y="1850571"/>
          <a:ext cx="11615057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888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5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7447C-A8DF-636A-4692-228C26B2B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471" y="609600"/>
            <a:ext cx="7090357" cy="1326321"/>
          </a:xfrm>
        </p:spPr>
        <p:txBody>
          <a:bodyPr>
            <a:normAutofit/>
          </a:bodyPr>
          <a:lstStyle/>
          <a:p>
            <a:r>
              <a:rPr lang="es-DO" sz="2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Usuarios de la información contable</a:t>
            </a:r>
            <a:r>
              <a:rPr lang="en-US" sz="2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US" sz="2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2900" dirty="0"/>
          </a:p>
        </p:txBody>
      </p:sp>
      <p:sp>
        <p:nvSpPr>
          <p:cNvPr id="3079" name="Rectangle 3078">
            <a:extLst>
              <a:ext uri="{FF2B5EF4-FFF2-40B4-BE49-F238E27FC236}">
                <a16:creationId xmlns:a16="http://schemas.microsoft.com/office/drawing/2014/main" id="{9D374119-2129-4781-ACAB-9C3618BD4B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374332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istema de información contable - Gestoria">
            <a:extLst>
              <a:ext uri="{FF2B5EF4-FFF2-40B4-BE49-F238E27FC236}">
                <a16:creationId xmlns:a16="http://schemas.microsoft.com/office/drawing/2014/main" id="{7C6BA969-92A4-D261-E1B2-C18EBD51F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6" r="30995" b="1"/>
          <a:stretch/>
        </p:blipFill>
        <p:spPr bwMode="auto">
          <a:xfrm>
            <a:off x="1141857" y="1114868"/>
            <a:ext cx="2964561" cy="46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D49B4B0-3C14-40B1-82E0-072A4678F0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340" y="804806"/>
            <a:ext cx="3625595" cy="5248389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6DABB6-0167-37D1-4400-232E318E3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795" y="1828800"/>
            <a:ext cx="7382033" cy="4582886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clasifican en dos grandes grupos:</a:t>
            </a:r>
            <a:endParaRPr lang="en-U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Usuarios internos:</a:t>
            </a:r>
            <a:r>
              <a:rPr lang="es-DO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</a:t>
            </a: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Personas dentro de la organización que necesitan información para la gestión y control de la empresa, como los gerentes, directivos y empleados.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Usuarios externos</a:t>
            </a:r>
            <a:r>
              <a:rPr lang="es-DO" b="1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	</a:t>
            </a:r>
            <a:r>
              <a:rPr lang="es-DO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s-DO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Entidades o individuos fuera de la organización que requieren información para evaluar la situación financiera de la empresa, como inversionistas, bancos, proveedores, clientes y entidades gubernamentales.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25179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280F80-6E27-4AEC-9E2C-EA49D1259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823" y="545496"/>
            <a:ext cx="8952614" cy="6666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 err="1"/>
              <a:t>Clasificación</a:t>
            </a:r>
            <a:r>
              <a:rPr lang="en-US" sz="2800" dirty="0"/>
              <a:t> de las </a:t>
            </a:r>
            <a:r>
              <a:rPr lang="en-US" sz="2800" dirty="0" err="1"/>
              <a:t>Cuentas</a:t>
            </a:r>
            <a:r>
              <a:rPr lang="en-US" sz="2800" dirty="0"/>
              <a:t> </a:t>
            </a:r>
            <a:r>
              <a:rPr lang="en-US" sz="2800" dirty="0" err="1"/>
              <a:t>Contable</a:t>
            </a:r>
            <a:endParaRPr lang="en-US" sz="2800" dirty="0"/>
          </a:p>
        </p:txBody>
      </p:sp>
      <p:pic>
        <p:nvPicPr>
          <p:cNvPr id="5128" name="Picture 8" descr="Cuentas Contables - contabilidad.com.do">
            <a:extLst>
              <a:ext uri="{FF2B5EF4-FFF2-40B4-BE49-F238E27FC236}">
                <a16:creationId xmlns:a16="http://schemas.microsoft.com/office/drawing/2014/main" id="{85991888-E060-02A6-1AF8-6CA860CF2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8644" y="1517060"/>
            <a:ext cx="8214712" cy="4887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59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53CDD-D97C-4C77-85A8-D1D71DEEC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135" y="487649"/>
            <a:ext cx="3880884" cy="915489"/>
          </a:xfrm>
        </p:spPr>
        <p:txBody>
          <a:bodyPr anchor="b">
            <a:normAutofit/>
          </a:bodyPr>
          <a:lstStyle/>
          <a:p>
            <a:r>
              <a:rPr lang="en-US" sz="2800" dirty="0"/>
              <a:t>Origen de las </a:t>
            </a:r>
            <a:r>
              <a:rPr lang="en-US" sz="2800" dirty="0" err="1"/>
              <a:t>Cuentas</a:t>
            </a:r>
            <a:endParaRPr lang="en-US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9A5E58-E9A6-D006-DB76-4C9E82D29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21" y="1584435"/>
            <a:ext cx="4458552" cy="402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900" dirty="0"/>
              <a:t>Hace referencia a la naturaleza o procedencia de las cuentas contables, clasificándose en cuentas de activo, pasivo, patrimonio, ingresos, costos y gastos, según el tipo de operación que representan en la empresa.</a:t>
            </a:r>
            <a:endParaRPr lang="en-US" sz="19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1007713-5891-46A9-BACA-FAD760FE23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8793" y="733425"/>
            <a:ext cx="6696075" cy="539115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BB6AA7-7EAD-4D3B-9335-B6E8BD7E6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972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6EB87F-6A0C-3323-9EEB-DD8174286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266" y="1911277"/>
            <a:ext cx="6286463" cy="2954637"/>
          </a:xfrm>
          <a:prstGeom prst="rect">
            <a:avLst/>
          </a:prstGeom>
        </p:spPr>
      </p:pic>
      <p:pic>
        <p:nvPicPr>
          <p:cNvPr id="8" name="Imagen 7" descr="El origen de la contabilidad: de la tabla a la tablet | CEAC">
            <a:extLst>
              <a:ext uri="{FF2B5EF4-FFF2-40B4-BE49-F238E27FC236}">
                <a16:creationId xmlns:a16="http://schemas.microsoft.com/office/drawing/2014/main" id="{047F5C15-4C5E-87BA-F9D4-A4FE232C6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66" y="3820885"/>
            <a:ext cx="3999453" cy="266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678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5EF48-D18E-F26C-67C5-F540BEE2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4" y="609600"/>
            <a:ext cx="5591380" cy="1326321"/>
          </a:xfrm>
        </p:spPr>
        <p:txBody>
          <a:bodyPr>
            <a:normAutofit/>
          </a:bodyPr>
          <a:lstStyle/>
          <a:p>
            <a:pPr lvl="0"/>
            <a:r>
              <a:rPr lang="es-DO" dirty="0">
                <a:effectLst/>
              </a:rPr>
              <a:t>Principio de Partida Doble</a:t>
            </a:r>
            <a:endParaRPr lang="en-US" dirty="0">
              <a:effectLst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D4079B-2079-EE63-59E6-DB9C323F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849" y="2096064"/>
            <a:ext cx="5741574" cy="415233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2400" dirty="0"/>
              <a:t>El Principio de Partida Doble es la base del sistema contable actual y establece que cada transacción afecta al menos dos cuentas, asegurando que el balance de una empresa se mantenga equilibrado.</a:t>
            </a:r>
          </a:p>
          <a:p>
            <a:pPr marL="0" indent="0" algn="just">
              <a:buNone/>
            </a:pPr>
            <a:r>
              <a:rPr lang="es-DO" dirty="0">
                <a:effectLst/>
              </a:rPr>
              <a:t>Este principio fue formalizado en 1494 por </a:t>
            </a:r>
            <a:r>
              <a:rPr lang="es-DO" b="1" dirty="0">
                <a:effectLst/>
              </a:rPr>
              <a:t>Luca Pacioli</a:t>
            </a:r>
            <a:r>
              <a:rPr lang="es-DO" dirty="0">
                <a:effectLst/>
              </a:rPr>
              <a:t>, un fraile y matemático italiano, en su obra </a:t>
            </a:r>
            <a:r>
              <a:rPr lang="es-DO" i="1" dirty="0" err="1">
                <a:effectLst/>
              </a:rPr>
              <a:t>Summa</a:t>
            </a:r>
            <a:r>
              <a:rPr lang="es-DO" i="1" dirty="0">
                <a:effectLst/>
              </a:rPr>
              <a:t> de </a:t>
            </a:r>
            <a:r>
              <a:rPr lang="es-DO" i="1" dirty="0" err="1">
                <a:effectLst/>
              </a:rPr>
              <a:t>Arithmetica</a:t>
            </a:r>
            <a:r>
              <a:rPr lang="es-DO" i="1" dirty="0">
                <a:effectLst/>
              </a:rPr>
              <a:t>, </a:t>
            </a:r>
            <a:r>
              <a:rPr lang="es-DO" i="1" dirty="0" err="1">
                <a:effectLst/>
              </a:rPr>
              <a:t>Geometria</a:t>
            </a:r>
            <a:r>
              <a:rPr lang="es-DO" i="1" dirty="0">
                <a:effectLst/>
              </a:rPr>
              <a:t>, </a:t>
            </a:r>
            <a:r>
              <a:rPr lang="es-DO" i="1" dirty="0" err="1">
                <a:effectLst/>
              </a:rPr>
              <a:t>Proportioni</a:t>
            </a:r>
            <a:r>
              <a:rPr lang="es-DO" i="1" dirty="0">
                <a:effectLst/>
              </a:rPr>
              <a:t> et </a:t>
            </a:r>
            <a:r>
              <a:rPr lang="es-DO" i="1" dirty="0" err="1">
                <a:effectLst/>
              </a:rPr>
              <a:t>Proportionalità</a:t>
            </a:r>
            <a:r>
              <a:rPr lang="es-DO" dirty="0">
                <a:effectLst/>
              </a:rPr>
              <a:t>. Pacioli no inventó la partida doble, pero sí documentó el método usado por comerciantes venecianos.</a:t>
            </a:r>
            <a:endParaRPr lang="en-US" dirty="0">
              <a:effectLst/>
            </a:endParaRPr>
          </a:p>
          <a:p>
            <a:pPr marL="0" indent="0" algn="just">
              <a:buNone/>
            </a:pPr>
            <a:endParaRPr lang="en-US" sz="2400" dirty="0"/>
          </a:p>
        </p:txBody>
      </p:sp>
      <p:pic>
        <p:nvPicPr>
          <p:cNvPr id="5" name="Picture 4" descr="White calculator">
            <a:extLst>
              <a:ext uri="{FF2B5EF4-FFF2-40B4-BE49-F238E27FC236}">
                <a16:creationId xmlns:a16="http://schemas.microsoft.com/office/drawing/2014/main" id="{B0EA2550-6DA5-04AF-73A9-676BC2088F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" r="39049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7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1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9AA15-3353-FF9A-CAAE-621A631D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60" y="2105025"/>
            <a:ext cx="4391130" cy="645185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 err="1"/>
              <a:t>Ejemplo</a:t>
            </a:r>
            <a:r>
              <a:rPr lang="en-US" sz="2800" dirty="0"/>
              <a:t> </a:t>
            </a:r>
            <a:r>
              <a:rPr lang="en-US" sz="2800" dirty="0" err="1"/>
              <a:t>práctico</a:t>
            </a:r>
            <a:endParaRPr lang="en-US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A5FE3F-ADBA-58D3-D0E1-A2975728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0" y="3015573"/>
            <a:ext cx="4175197" cy="31090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DO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una empresa compra un equipo de oficina por $5.000.00, el cual fue pagado en efectivo: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007713-5891-46A9-BACA-FAD760FE23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8793" y="733425"/>
            <a:ext cx="6696075" cy="539115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BB6AA7-7EAD-4D3B-9335-B6E8BD7E6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972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403EDD8-508A-6469-1207-0A4F80C2314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58793" y="1444935"/>
          <a:ext cx="6696073" cy="4313448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341325">
                  <a:extLst>
                    <a:ext uri="{9D8B030D-6E8A-4147-A177-3AD203B41FA5}">
                      <a16:colId xmlns:a16="http://schemas.microsoft.com/office/drawing/2014/main" val="3619230649"/>
                    </a:ext>
                  </a:extLst>
                </a:gridCol>
                <a:gridCol w="2177374">
                  <a:extLst>
                    <a:ext uri="{9D8B030D-6E8A-4147-A177-3AD203B41FA5}">
                      <a16:colId xmlns:a16="http://schemas.microsoft.com/office/drawing/2014/main" val="1589210547"/>
                    </a:ext>
                  </a:extLst>
                </a:gridCol>
                <a:gridCol w="2177374">
                  <a:extLst>
                    <a:ext uri="{9D8B030D-6E8A-4147-A177-3AD203B41FA5}">
                      <a16:colId xmlns:a16="http://schemas.microsoft.com/office/drawing/2014/main" val="473415343"/>
                    </a:ext>
                  </a:extLst>
                </a:gridCol>
              </a:tblGrid>
              <a:tr h="10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b="1" kern="100" dirty="0">
                          <a:solidFill>
                            <a:srgbClr val="FFFFFF"/>
                          </a:solidFill>
                          <a:effectLst/>
                        </a:rPr>
                        <a:t>Cuenta</a:t>
                      </a:r>
                      <a:endParaRPr lang="en-US" sz="2400" b="1" kern="100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b="1" kern="100" dirty="0">
                          <a:solidFill>
                            <a:srgbClr val="FFFFFF"/>
                          </a:solidFill>
                          <a:effectLst/>
                        </a:rPr>
                        <a:t>Debito</a:t>
                      </a:r>
                      <a:endParaRPr lang="en-US" sz="2400" b="1" kern="100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b="1" kern="100" dirty="0">
                          <a:solidFill>
                            <a:srgbClr val="FFFFFF"/>
                          </a:solidFill>
                          <a:effectLst/>
                        </a:rPr>
                        <a:t>Credito</a:t>
                      </a:r>
                      <a:endParaRPr lang="en-US" sz="2400" b="1" kern="100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835905"/>
                  </a:ext>
                </a:extLst>
              </a:tr>
              <a:tr h="1986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b="1" kern="100" dirty="0">
                          <a:solidFill>
                            <a:srgbClr val="FFFFFF"/>
                          </a:solidFill>
                          <a:effectLst/>
                        </a:rPr>
                        <a:t>Equipo de oficina</a:t>
                      </a:r>
                      <a:endParaRPr lang="en-US" sz="2400" b="1" kern="100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$5,000</a:t>
                      </a:r>
                      <a:endParaRPr lang="en-US" sz="2400" kern="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kern="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040662"/>
                  </a:ext>
                </a:extLst>
              </a:tr>
              <a:tr h="1005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b="1" kern="100" dirty="0">
                          <a:solidFill>
                            <a:srgbClr val="FFFFFF"/>
                          </a:solidFill>
                          <a:effectLst/>
                        </a:rPr>
                        <a:t>Caja general</a:t>
                      </a:r>
                      <a:endParaRPr lang="en-US" sz="2400" b="1" kern="100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kern="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DO" sz="2400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$5,000</a:t>
                      </a:r>
                      <a:endParaRPr lang="en-US" sz="2400" kern="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9716" marR="239830" marT="239830" marB="23983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80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432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62BE4-9B53-0372-F0E6-AD065084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753" y="0"/>
            <a:ext cx="10353761" cy="1326321"/>
          </a:xfrm>
        </p:spPr>
        <p:txBody>
          <a:bodyPr>
            <a:normAutofit/>
          </a:bodyPr>
          <a:lstStyle/>
          <a:p>
            <a:r>
              <a:rPr lang="es-E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Activos, Pasivos y Patrimonio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AC334-607F-6C7C-19A2-F0E3430D5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20" y="1169580"/>
            <a:ext cx="7755438" cy="534817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contabilidad se basa en la ecuación fundamental de (Activo = Pasivo + Patrimonio), que refleja la estructura financiera de una empresa.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Activos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D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</a:t>
            </a:r>
            <a:r>
              <a:rPr lang="es-D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activos</a:t>
            </a:r>
            <a:r>
              <a:rPr lang="es-D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representan los recursos que posee una empresa y que le generan beneficios económicos futuros.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Clasificación de los activos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DO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Activos Corrientes:</a:t>
            </a: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Caja y Bancos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Cuentas por Cobrar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Inventarios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DO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Activos No Corrientes:</a:t>
            </a: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Propiedades, planta y equipo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Inversiones a largo plazo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Intangibles (patentes, marcas registradas)</a:t>
            </a:r>
            <a:endParaRPr lang="en-US" sz="1100" dirty="0"/>
          </a:p>
        </p:txBody>
      </p:sp>
      <p:pic>
        <p:nvPicPr>
          <p:cNvPr id="4" name="Picture 2" descr="Ecuación contable: Qué es, usos y ejemplos">
            <a:extLst>
              <a:ext uri="{FF2B5EF4-FFF2-40B4-BE49-F238E27FC236}">
                <a16:creationId xmlns:a16="http://schemas.microsoft.com/office/drawing/2014/main" id="{64417C69-77FB-9443-AD1B-4FB99B805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1018" y="3088754"/>
            <a:ext cx="7361522" cy="2397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632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EFE2E6-28AD-AF6D-9F01-78F22805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82" y="211015"/>
            <a:ext cx="10473268" cy="620924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Pasivos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DO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</a:t>
            </a:r>
            <a:r>
              <a:rPr lang="es-DO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pasivos</a:t>
            </a:r>
            <a:r>
              <a:rPr lang="es-DO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representan las obligaciones que la empresa tiene con terceros.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Clasificación de los pasivos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DO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Pasivos Corrientes:</a:t>
            </a: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Proveedores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Impuestos por pagar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Salarios por pagar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DO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Pasivos No Corrientes:</a:t>
            </a: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Préstamos a largo plazo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DO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Bonos emitidos</a:t>
            </a:r>
            <a:endParaRPr lang="en-US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Patrimonio: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D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</a:t>
            </a:r>
            <a:r>
              <a:rPr lang="es-D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patrimonio</a:t>
            </a:r>
            <a:r>
              <a:rPr lang="es-D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 la diferencia entre los activos y pasivos de la empresa.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DO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"El patrimonio representante la participación residual en los activos de la entidad después de deducir los pasivos".</a:t>
            </a:r>
            <a:endParaRPr lang="en-US" dirty="0"/>
          </a:p>
        </p:txBody>
      </p:sp>
      <p:pic>
        <p:nvPicPr>
          <p:cNvPr id="1026" name="Picture 2" descr="Principios Contables: Guía completa">
            <a:extLst>
              <a:ext uri="{FF2B5EF4-FFF2-40B4-BE49-F238E27FC236}">
                <a16:creationId xmlns:a16="http://schemas.microsoft.com/office/drawing/2014/main" id="{D5D877E9-0BB7-F221-CCDE-6A689C0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r="24854" b="1"/>
          <a:stretch/>
        </p:blipFill>
        <p:spPr bwMode="auto">
          <a:xfrm>
            <a:off x="6096000" y="1391007"/>
            <a:ext cx="3511778" cy="349318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101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5EF48-D18E-F26C-67C5-F540BEE2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946" y="230221"/>
            <a:ext cx="5591380" cy="1073285"/>
          </a:xfrm>
        </p:spPr>
        <p:txBody>
          <a:bodyPr>
            <a:normAutofit/>
          </a:bodyPr>
          <a:lstStyle/>
          <a:p>
            <a:pPr lvl="0"/>
            <a:r>
              <a:rPr lang="es-DO" dirty="0">
                <a:effectLst/>
              </a:rPr>
              <a:t>Ciclo Contable</a:t>
            </a:r>
            <a:endParaRPr lang="en-US" dirty="0">
              <a:effectLst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D4079B-2079-EE63-59E6-DB9C323F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8752" y="1512405"/>
            <a:ext cx="5741574" cy="41523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Es el proceso mediante el cual una empresa registra, organiza y presenta su información financiera. </a:t>
            </a:r>
          </a:p>
          <a:p>
            <a:pPr marL="0" indent="0" algn="just">
              <a:buNone/>
            </a:pPr>
            <a:r>
              <a:rPr lang="es-ES" sz="2400" dirty="0"/>
              <a:t>Este ciclo permite llevar un control adecuado de las operaciones económicas y generar los estados financieros que servirán para la toma de decisiones.</a:t>
            </a:r>
            <a:endParaRPr lang="en-US" sz="2400" dirty="0"/>
          </a:p>
        </p:txBody>
      </p:sp>
      <p:pic>
        <p:nvPicPr>
          <p:cNvPr id="5" name="Picture 4" descr="White calculator">
            <a:extLst>
              <a:ext uri="{FF2B5EF4-FFF2-40B4-BE49-F238E27FC236}">
                <a16:creationId xmlns:a16="http://schemas.microsoft.com/office/drawing/2014/main" id="{B0EA2550-6DA5-04AF-73A9-676BC2088F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" r="39049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3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1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CB431F-D785-5B5D-DD08-46C4CA5E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33" y="609600"/>
            <a:ext cx="5331135" cy="1326321"/>
          </a:xfrm>
        </p:spPr>
        <p:txBody>
          <a:bodyPr>
            <a:normAutofit/>
          </a:bodyPr>
          <a:lstStyle/>
          <a:p>
            <a:r>
              <a:rPr lang="en-US" dirty="0" err="1"/>
              <a:t>Catálogo</a:t>
            </a:r>
            <a:r>
              <a:rPr lang="en-US" dirty="0"/>
              <a:t> de </a:t>
            </a:r>
            <a:r>
              <a:rPr lang="en-US" dirty="0" err="1"/>
              <a:t>Cuentas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15045-2603-232A-8740-C26674992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38" y="2096064"/>
            <a:ext cx="5613982" cy="303946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400" dirty="0"/>
              <a:t>Es la lista organizada y codificada de todas las cuentas que utiliza una empresa para registrar sus operaciones contables. </a:t>
            </a:r>
          </a:p>
          <a:p>
            <a:pPr marL="0" indent="0" algn="just">
              <a:buNone/>
            </a:pPr>
            <a:r>
              <a:rPr lang="es-ES" sz="2400" dirty="0"/>
              <a:t>Permite una clasificación sistemática, facilitando el registro, control y elaboración de estados financieros.</a:t>
            </a:r>
            <a:endParaRPr lang="en-US" sz="2400" dirty="0"/>
          </a:p>
        </p:txBody>
      </p:sp>
      <p:pic>
        <p:nvPicPr>
          <p:cNvPr id="1026" name="Picture 2" descr="Catálogo de cuentas: para qué sirve, estructura, tipos, ejemp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720"/>
            <a:ext cx="6106561" cy="676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27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9AA15-3353-FF9A-CAAE-621A631D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5025"/>
            <a:ext cx="4693614" cy="645185"/>
          </a:xfrm>
        </p:spPr>
        <p:txBody>
          <a:bodyPr anchor="b">
            <a:noAutofit/>
          </a:bodyPr>
          <a:lstStyle/>
          <a:p>
            <a:r>
              <a:rPr lang="en-US" sz="2800" dirty="0" err="1"/>
              <a:t>Registro</a:t>
            </a:r>
            <a:r>
              <a:rPr lang="en-US" sz="2800" dirty="0"/>
              <a:t> de Operaciones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A5FE3F-ADBA-58D3-D0E1-A2975728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0" y="3015574"/>
            <a:ext cx="4175197" cy="31090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 el primer paso del ciclo contable y consiste en anotar cada transacción financiera realizada por la empresa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92F9D2A-3462-7D43-03FB-30D26C51D90F}"/>
              </a:ext>
            </a:extLst>
          </p:cNvPr>
          <p:cNvSpPr txBox="1">
            <a:spLocks/>
          </p:cNvSpPr>
          <p:nvPr/>
        </p:nvSpPr>
        <p:spPr>
          <a:xfrm>
            <a:off x="4900709" y="963038"/>
            <a:ext cx="6256917" cy="500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¿Qué operaciones se deben </a:t>
            </a:r>
            <a:r>
              <a:rPr lang="es-ES" sz="2400" b="1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registrar</a:t>
            </a:r>
            <a:r>
              <a:rPr lang="es-E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s-ES" sz="11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Compras y ventas de bienes o servicios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Los Pagos a proveedores o empleados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Cobros de clientes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Préstamos adquiridos o pagos de deudas</a:t>
            </a:r>
          </a:p>
          <a:p>
            <a:pPr marL="0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s-ES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Gastos administrativos, operativos y financieros</a:t>
            </a:r>
          </a:p>
        </p:txBody>
      </p:sp>
    </p:spTree>
    <p:extLst>
      <p:ext uri="{BB962C8B-B14F-4D97-AF65-F5344CB8AC3E}">
        <p14:creationId xmlns:p14="http://schemas.microsoft.com/office/powerpoint/2010/main" val="2889403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62BE4-9B53-0372-F0E6-AD065084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21" y="0"/>
            <a:ext cx="10988494" cy="1326321"/>
          </a:xfrm>
        </p:spPr>
        <p:txBody>
          <a:bodyPr>
            <a:normAutofit/>
          </a:bodyPr>
          <a:lstStyle/>
          <a:p>
            <a:r>
              <a:rPr lang="es-ES" sz="2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Pasos para </a:t>
            </a:r>
            <a:r>
              <a:rPr lang="es-ES" sz="2800" b="1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registrar </a:t>
            </a:r>
            <a:r>
              <a:rPr lang="es-ES" sz="2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 una operación contable: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AC334-607F-6C7C-19A2-F0E3430D5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94" y="1169580"/>
            <a:ext cx="11259201" cy="534817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 Identificación: </a:t>
            </a:r>
            <a: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analiza la naturaleza de la transacción y las cuentas contables que se verán afectadas.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Clasificación: </a:t>
            </a:r>
            <a: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determinación de si la operación afecta activos, pasivos, ingresos o gastos.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Registro en el Libro Diario: </a:t>
            </a:r>
            <a: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documenta la transacción aplicando la partida doble (cada débito tiene su crédito correspondiente).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Traslado al Libro Mayor: </a:t>
            </a:r>
            <a: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agrupan todas las transacciones de cada cuenta en un solo lugar para facilitar la consulta y el análisis.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Balanza de comprobación: Se resumen los saldos debito y crédito para validarlo.</a:t>
            </a:r>
          </a:p>
        </p:txBody>
      </p:sp>
    </p:spTree>
    <p:extLst>
      <p:ext uri="{BB962C8B-B14F-4D97-AF65-F5344CB8AC3E}">
        <p14:creationId xmlns:p14="http://schemas.microsoft.com/office/powerpoint/2010/main" val="401313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EFE2E6-28AD-AF6D-9F01-78F22805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211015"/>
            <a:ext cx="10630069" cy="620924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Libros Contables: Diario y mayor General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</a:t>
            </a:r>
            <a:r>
              <a:rPr lang="es-DO" sz="1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Libro Diario</a:t>
            </a: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es donde se registran todas las transacciones económicas de la empresa en orden cronológico.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anota cada operación aplicando el principio de </a:t>
            </a:r>
            <a:r>
              <a:rPr lang="es-DO" sz="1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partida doble</a:t>
            </a: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Permite llevar un control detallado de cada movimiento financiero.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Facilitar la organización y posterior traslado al </a:t>
            </a:r>
            <a:r>
              <a:rPr lang="es-DO" sz="1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Libro mayor.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</a:t>
            </a:r>
            <a:r>
              <a:rPr lang="es-DO" sz="1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Libro Mayor General</a:t>
            </a: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es donde se agrupan todas las cuentas contables de la empresa, organizando la información por cuenta individual.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Permite visualizar la evolución de cada cuenta a lo largo del período contable.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Facilitar el cálculo de saldos finales.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 la base para la elaboración de la </a:t>
            </a:r>
            <a:r>
              <a:rPr lang="es-DO" sz="1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Balanza de Comprobación</a:t>
            </a:r>
            <a:r>
              <a:rPr lang="es-DO" sz="1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s-DO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rincipios Contables: Guía completa">
            <a:extLst>
              <a:ext uri="{FF2B5EF4-FFF2-40B4-BE49-F238E27FC236}">
                <a16:creationId xmlns:a16="http://schemas.microsoft.com/office/drawing/2014/main" id="{D5D877E9-0BB7-F221-CCDE-6A689C0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r="24854" b="1"/>
          <a:stretch/>
        </p:blipFill>
        <p:spPr bwMode="auto">
          <a:xfrm>
            <a:off x="9243660" y="4197928"/>
            <a:ext cx="2852137" cy="2660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466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027E7-EA7D-8869-E198-C3AA2CE1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10" y="277282"/>
            <a:ext cx="10353761" cy="700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dirty="0"/>
              <a:t>Balanza de </a:t>
            </a:r>
            <a:r>
              <a:rPr lang="en-US" sz="3300" dirty="0" err="1"/>
              <a:t>Comprobación</a:t>
            </a:r>
            <a:endParaRPr lang="en-US" sz="33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6A3644-6246-D26D-41CB-1E9DF3B7D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7" y="1217636"/>
            <a:ext cx="11419367" cy="564036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s-E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 un documento que se elabora a partir de los saldos del Libro Mayor. Su objetivo es verificar que la suma de los débitos sea igual a la suma de los créditos, asegurando que los registros contables estén correctamente equilibrados.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s-DO" sz="11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DO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Características:</a:t>
            </a:r>
            <a:br>
              <a:rPr lang="es-DO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DO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s-DO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DO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✔️</a:t>
            </a:r>
            <a:r>
              <a:rPr lang="es-DO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elabora antes de los ajustes contables.</a:t>
            </a:r>
            <a:br>
              <a:rPr lang="es-DO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DO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✔️</a:t>
            </a:r>
            <a:r>
              <a:rPr lang="es-DO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Muestra los saldos de todas las cuentas de la empresa.</a:t>
            </a:r>
            <a:br>
              <a:rPr lang="es-DO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DO" sz="24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✔️</a:t>
            </a:r>
            <a:r>
              <a:rPr lang="es-DO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Permite detectar errores en los registros contables.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4268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7447C-A8DF-636A-4692-228C26B2B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471" y="446314"/>
            <a:ext cx="7090357" cy="1326321"/>
          </a:xfrm>
        </p:spPr>
        <p:txBody>
          <a:bodyPr>
            <a:normAutofit/>
          </a:bodyPr>
          <a:lstStyle/>
          <a:p>
            <a:r>
              <a:rPr lang="es-E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Concepto de Ajustes y Cierre Contable</a:t>
            </a:r>
            <a:endParaRPr lang="en-US" sz="2400" dirty="0"/>
          </a:p>
        </p:txBody>
      </p:sp>
      <p:pic>
        <p:nvPicPr>
          <p:cNvPr id="3074" name="Picture 2" descr="Sistema de información contable - Gestoria">
            <a:extLst>
              <a:ext uri="{FF2B5EF4-FFF2-40B4-BE49-F238E27FC236}">
                <a16:creationId xmlns:a16="http://schemas.microsoft.com/office/drawing/2014/main" id="{7C6BA969-92A4-D261-E1B2-C18EBD51F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6" r="30995" b="1"/>
          <a:stretch/>
        </p:blipFill>
        <p:spPr bwMode="auto">
          <a:xfrm>
            <a:off x="1141857" y="1114868"/>
            <a:ext cx="2964561" cy="46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6DABB6-0167-37D1-4400-232E318E3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795" y="1828800"/>
            <a:ext cx="7382033" cy="458288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 finalizar el período contable, se realizan </a:t>
            </a:r>
            <a:r>
              <a:rPr lang="es-DO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ajustes y el cierre contable</a:t>
            </a: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para garantizar que la información financiera refleje la realidad económica de la empresa.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Los </a:t>
            </a:r>
            <a:r>
              <a:rPr lang="es-DO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ajustes contables,</a:t>
            </a:r>
            <a:r>
              <a:rPr lang="es-DO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Son correcciones que se realizan para incluir ingresos y gastos que no han sido registrados o que deben modificarse.</a:t>
            </a:r>
            <a:endParaRPr lang="en-U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Ejemplo</a:t>
            </a:r>
            <a:r>
              <a:rPr lang="en-US" sz="1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Amortizaciones</a:t>
            </a:r>
            <a:endParaRPr lang="en-U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Depreciaciones</a:t>
            </a:r>
            <a:endParaRPr lang="en-U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Ajuste</a:t>
            </a: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 </a:t>
            </a:r>
            <a:r>
              <a:rPr lang="en-US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Inventarios</a:t>
            </a:r>
            <a:endParaRPr lang="en-U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2846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280F80-6E27-4AEC-9E2C-EA49D1259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823" y="545496"/>
            <a:ext cx="8952614" cy="6666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Cierre </a:t>
            </a:r>
            <a:r>
              <a:rPr lang="en-US" sz="3600" dirty="0" err="1"/>
              <a:t>Contable</a:t>
            </a:r>
            <a:endParaRPr lang="en-US" sz="36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8537C905-1DC6-A917-968E-071FD4F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27" y="1509823"/>
            <a:ext cx="11185452" cy="501856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es el proceso mediante el cual se finalizan los registros de un período para iniciar uno nuevo.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Pasos del Cierre Contable: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1- </a:t>
            </a:r>
            <a:r>
              <a:rPr lang="es-E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Cierre de cuentas de ingresos y gastos: Se trasladan a la cuenta de Resultados.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2- Determinación de la utilidad o pérdida: Se cálculo la diferencia entre ingresos y gastos.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kern="1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3- </a:t>
            </a:r>
            <a:r>
              <a:rPr lang="es-E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Cierre de la cuenta de resultados: Se transfiere al patrimonio.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775069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9A5E58-E9A6-D006-DB76-4C9E82D29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51" y="1903227"/>
            <a:ext cx="4518647" cy="33067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2400" dirty="0"/>
              <a:t>El ciclo contable es un proceso fundamental que permite a las empresas organizar y controlar sus finanzas. Dominar estos conceptos es esencial para garantizar una correcta toma de decisiones en el ámbito empresarial.</a:t>
            </a:r>
            <a:endParaRPr lang="en-US" sz="2400" dirty="0"/>
          </a:p>
        </p:txBody>
      </p:sp>
      <p:pic>
        <p:nvPicPr>
          <p:cNvPr id="8" name="Imagen 7" descr="El origen de la contabilidad: de la tabla a la tablet | CEAC">
            <a:extLst>
              <a:ext uri="{FF2B5EF4-FFF2-40B4-BE49-F238E27FC236}">
                <a16:creationId xmlns:a16="http://schemas.microsoft.com/office/drawing/2014/main" id="{047F5C15-4C5E-87BA-F9D4-A4FE232C6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972" y="715165"/>
            <a:ext cx="6565717" cy="4377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6483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0EEF763-8FCF-2755-0347-3F5967014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9"/>
          <a:stretch/>
        </p:blipFill>
        <p:spPr bwMode="auto">
          <a:xfrm>
            <a:off x="1306251" y="643467"/>
            <a:ext cx="9579498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648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543</TotalTime>
  <Words>1140</Words>
  <Application>Microsoft Office PowerPoint</Application>
  <PresentationFormat>Panorámica</PresentationFormat>
  <Paragraphs>112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Aptos</vt:lpstr>
      <vt:lpstr>Arial</vt:lpstr>
      <vt:lpstr>Bookman Old Style</vt:lpstr>
      <vt:lpstr>Courier New</vt:lpstr>
      <vt:lpstr>Rockwell</vt:lpstr>
      <vt:lpstr>Segoe UI Emoji</vt:lpstr>
      <vt:lpstr>Symbol</vt:lpstr>
      <vt:lpstr>Times New Roman</vt:lpstr>
      <vt:lpstr>Damask</vt:lpstr>
      <vt:lpstr>MODULO CONTABILIDAD FINANCIERA</vt:lpstr>
      <vt:lpstr>¿Qué es la contabilidad?</vt:lpstr>
      <vt:lpstr>Historia y Evolución de la Contabilidad</vt:lpstr>
      <vt:lpstr>Importancia y objetivos de la contabilidad</vt:lpstr>
      <vt:lpstr>Tipos de Contabilidad </vt:lpstr>
      <vt:lpstr>Usuarios de la información contable </vt:lpstr>
      <vt:lpstr>Clasificación de las Cuentas Contable</vt:lpstr>
      <vt:lpstr>Origen de las Cuentas</vt:lpstr>
      <vt:lpstr>Principio de Partida Doble</vt:lpstr>
      <vt:lpstr>Ejemplo práctico</vt:lpstr>
      <vt:lpstr>Activos, Pasivos y Patrimonio</vt:lpstr>
      <vt:lpstr>Presentación de PowerPoint</vt:lpstr>
      <vt:lpstr>Ciclo Contable</vt:lpstr>
      <vt:lpstr>Catálogo de Cuentas</vt:lpstr>
      <vt:lpstr>Registro de Operaciones</vt:lpstr>
      <vt:lpstr>Pasos para registrar de una operación contable:</vt:lpstr>
      <vt:lpstr>Presentación de PowerPoint</vt:lpstr>
      <vt:lpstr>Balanza de Comprobación</vt:lpstr>
      <vt:lpstr>Concepto de Ajustes y Cierre Contable</vt:lpstr>
      <vt:lpstr>Cierre Contable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CONTABILIDAD GENERAL</dc:title>
  <dc:creator>Joaquin Samboy</dc:creator>
  <cp:lastModifiedBy>Usuario de Windows</cp:lastModifiedBy>
  <cp:revision>14</cp:revision>
  <dcterms:created xsi:type="dcterms:W3CDTF">2025-03-07T02:34:40Z</dcterms:created>
  <dcterms:modified xsi:type="dcterms:W3CDTF">2026-03-05T19:27:02Z</dcterms:modified>
</cp:coreProperties>
</file>