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1"/>
    <p:sldMasterId id="2147483682" r:id="rId2"/>
    <p:sldMasterId id="2147483700" r:id="rId3"/>
  </p:sldMasterIdLst>
  <p:notesMasterIdLst>
    <p:notesMasterId r:id="rId29"/>
  </p:notesMasterIdLst>
  <p:sldIdLst>
    <p:sldId id="326" r:id="rId4"/>
    <p:sldId id="258" r:id="rId5"/>
    <p:sldId id="262" r:id="rId6"/>
    <p:sldId id="263" r:id="rId7"/>
    <p:sldId id="264" r:id="rId8"/>
    <p:sldId id="265" r:id="rId9"/>
    <p:sldId id="319" r:id="rId10"/>
    <p:sldId id="320" r:id="rId11"/>
    <p:sldId id="266" r:id="rId12"/>
    <p:sldId id="267" r:id="rId13"/>
    <p:sldId id="269" r:id="rId14"/>
    <p:sldId id="270" r:id="rId15"/>
    <p:sldId id="321" r:id="rId16"/>
    <p:sldId id="272" r:id="rId17"/>
    <p:sldId id="274" r:id="rId18"/>
    <p:sldId id="322" r:id="rId19"/>
    <p:sldId id="276" r:id="rId20"/>
    <p:sldId id="279" r:id="rId21"/>
    <p:sldId id="280" r:id="rId22"/>
    <p:sldId id="281" r:id="rId23"/>
    <p:sldId id="282" r:id="rId24"/>
    <p:sldId id="283" r:id="rId25"/>
    <p:sldId id="323" r:id="rId26"/>
    <p:sldId id="284" r:id="rId27"/>
    <p:sldId id="327" r:id="rId28"/>
  </p:sldIdLst>
  <p:sldSz cx="12192000" cy="6858000"/>
  <p:notesSz cx="12192000" cy="6858000"/>
  <p:embeddedFontLst>
    <p:embeddedFont>
      <p:font typeface="Roboto Medium" panose="020B0604020202020204" charset="0"/>
      <p:regular r:id="rId30"/>
      <p:bold r:id="rId31"/>
      <p:italic r:id="rId32"/>
      <p:boldItalic r:id="rId33"/>
    </p:embeddedFont>
    <p:embeddedFont>
      <p:font typeface="Rockwell" panose="02060603020205020403" pitchFamily="18" charset="0"/>
      <p:regular r:id="rId34"/>
      <p:bold r:id="rId35"/>
      <p:italic r:id="rId36"/>
      <p:boldItalic r:id="rId37"/>
    </p:embeddedFont>
    <p:embeddedFont>
      <p:font typeface="Bookman Old Style" panose="02050604050505020204" pitchFamily="18" charset="0"/>
      <p:regular r:id="rId38"/>
      <p:bold r:id="rId39"/>
      <p:italic r:id="rId40"/>
      <p:boldItalic r:id="rId41"/>
    </p:embeddedFont>
    <p:embeddedFont>
      <p:font typeface="Open Sans" panose="020B0604020202020204" charset="0"/>
      <p:regular r:id="rId42"/>
      <p:bold r:id="rId43"/>
      <p:italic r:id="rId44"/>
      <p:boldItalic r:id="rId45"/>
    </p:embeddedFont>
    <p:embeddedFont>
      <p:font typeface="Cambria Math" panose="02040503050406030204" pitchFamily="18" charset="0"/>
      <p:regular r:id="rId46"/>
    </p:embeddedFont>
    <p:embeddedFont>
      <p:font typeface="Roboto" panose="020B0604020202020204" charset="0"/>
      <p:regular r:id="rId47"/>
      <p:bold r:id="rId48"/>
      <p:italic r:id="rId49"/>
      <p:boldItalic r:id="rId50"/>
    </p:embeddedFont>
    <p:embeddedFont>
      <p:font typeface="Roboto Thin" panose="020B0604020202020204" charset="0"/>
      <p:regular r:id="rId51"/>
      <p:bold r:id="rId52"/>
      <p:italic r:id="rId53"/>
      <p:boldItalic r:id="rId54"/>
    </p:embeddedFont>
    <p:embeddedFont>
      <p:font typeface="Calibri" panose="020F0502020204030204" pitchFamily="34" charset="0"/>
      <p:regular r:id="rId55"/>
      <p:bold r:id="rId56"/>
      <p:italic r:id="rId57"/>
      <p:boldItalic r:id="rId5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514857A-FEDA-47CC-A5DC-A1C93669471A}">
  <a:tblStyle styleId="{F514857A-FEDA-47CC-A5DC-A1C93669471A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-516" y="-21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10.fntdata"/><Relationship Id="rId21" Type="http://schemas.openxmlformats.org/officeDocument/2006/relationships/slide" Target="slides/slide18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font" Target="fonts/font18.fntdata"/><Relationship Id="rId50" Type="http://schemas.openxmlformats.org/officeDocument/2006/relationships/font" Target="fonts/font21.fntdata"/><Relationship Id="rId55" Type="http://schemas.openxmlformats.org/officeDocument/2006/relationships/font" Target="fonts/font26.fntdata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41" Type="http://schemas.openxmlformats.org/officeDocument/2006/relationships/font" Target="fonts/font12.fntdata"/><Relationship Id="rId54" Type="http://schemas.openxmlformats.org/officeDocument/2006/relationships/font" Target="fonts/font25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font" Target="fonts/font16.fntdata"/><Relationship Id="rId53" Type="http://schemas.openxmlformats.org/officeDocument/2006/relationships/font" Target="fonts/font24.fntdata"/><Relationship Id="rId58" Type="http://schemas.openxmlformats.org/officeDocument/2006/relationships/font" Target="fonts/font29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7.fntdata"/><Relationship Id="rId49" Type="http://schemas.openxmlformats.org/officeDocument/2006/relationships/font" Target="fonts/font20.fntdata"/><Relationship Id="rId57" Type="http://schemas.openxmlformats.org/officeDocument/2006/relationships/font" Target="fonts/font28.fntdata"/><Relationship Id="rId61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52" Type="http://schemas.openxmlformats.org/officeDocument/2006/relationships/font" Target="fonts/font23.fntdata"/><Relationship Id="rId6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schemas.openxmlformats.org/officeDocument/2006/relationships/font" Target="fonts/font19.fntdata"/><Relationship Id="rId56" Type="http://schemas.openxmlformats.org/officeDocument/2006/relationships/font" Target="fonts/font27.fntdata"/><Relationship Id="rId8" Type="http://schemas.openxmlformats.org/officeDocument/2006/relationships/slide" Target="slides/slide5.xml"/><Relationship Id="rId51" Type="http://schemas.openxmlformats.org/officeDocument/2006/relationships/font" Target="fonts/font22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font" Target="fonts/font17.fntdata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52832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6905625" y="0"/>
            <a:ext cx="52832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DO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324390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4672C-E492-4289-BAD4-09F5DB4EA8D9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254100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24b56a8a4f7_0_1041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g24b56a8a4f7_0_10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24b56a8a4f7_0_1669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g24b56a8a4f7_0_16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24b56a8a4f7_1_0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1" name="Google Shape;441;g24b56a8a4f7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24b56a8a4f7_1_684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5" name="Google Shape;475;g24b56a8a4f7_1_6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24b56a8a4f7_1_869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4" name="Google Shape;484;g24b56a8a4f7_1_8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24b56a8a4f7_1_900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3" name="Google Shape;493;g24b56a8a4f7_1_9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24b56a8a4f7_1_917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g24b56a8a4f7_1_9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24b56a8a4f7_1_927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" name="Google Shape;520;g24b56a8a4f7_1_9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1e368747388_0_9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4" name="Google Shape;564;g1e368747388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1e368747388_0_26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1" name="Google Shape;581;g1e368747388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1e368747388_0_1142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5" name="Google Shape;595;g1e368747388_0_1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1e3a70ddffc_0_1053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2" name="Google Shape;642;g1e3a70ddffc_0_10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g1e3a70ddffc_0_1109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4" name="Google Shape;654;g1e3a70ddffc_0_1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g1e3a70ddffc_0_1122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6" name="Google Shape;666;g1e3a70ddffc_0_1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g1e3a70ddffc_0_1135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8" name="Google Shape;678;g1e3a70ddffc_0_1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g1e3a70ddffc_0_3481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9" name="Google Shape;759;g1e3a70ddffc_0_34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g1e3a70ddffc_0_3494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1" name="Google Shape;771;g1e3a70ddffc_0_34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4943855" y="1466278"/>
            <a:ext cx="2304288" cy="941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6000" b="0" i="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838200" y="2847085"/>
            <a:ext cx="10515600" cy="326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11095101" y="6471999"/>
            <a:ext cx="205104" cy="178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25400" marR="0" lvl="0" indent="0" algn="l">
              <a:lnSpc>
                <a:spcPct val="103333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25400" marR="0" lvl="1" indent="0" algn="l">
              <a:lnSpc>
                <a:spcPct val="103333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5400" marR="0" lvl="2" indent="0" algn="l">
              <a:lnSpc>
                <a:spcPct val="103333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5400" marR="0" lvl="3" indent="0" algn="l">
              <a:lnSpc>
                <a:spcPct val="103333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5400" marR="0" lvl="4" indent="0" algn="l">
              <a:lnSpc>
                <a:spcPct val="103333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400" marR="0" lvl="5" indent="0" algn="l">
              <a:lnSpc>
                <a:spcPct val="103333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5400" marR="0" lvl="6" indent="0" algn="l">
              <a:lnSpc>
                <a:spcPct val="103333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400" marR="0" lvl="7" indent="0" algn="l">
              <a:lnSpc>
                <a:spcPct val="103333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5400" marR="0" lvl="8" indent="0" algn="l">
              <a:lnSpc>
                <a:spcPct val="103333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54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D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subTitle" idx="1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11095101" y="6471999"/>
            <a:ext cx="205104" cy="178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25400" marR="0" lvl="0" indent="0" algn="l">
              <a:lnSpc>
                <a:spcPct val="103333"/>
              </a:lnSpc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25400" marR="0" lvl="1" indent="0" algn="l">
              <a:lnSpc>
                <a:spcPct val="103333"/>
              </a:lnSpc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5400" marR="0" lvl="2" indent="0" algn="l">
              <a:lnSpc>
                <a:spcPct val="103333"/>
              </a:lnSpc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5400" marR="0" lvl="3" indent="0" algn="l">
              <a:lnSpc>
                <a:spcPct val="103333"/>
              </a:lnSpc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5400" marR="0" lvl="4" indent="0" algn="l">
              <a:lnSpc>
                <a:spcPct val="103333"/>
              </a:lnSpc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400" marR="0" lvl="5" indent="0" algn="l">
              <a:lnSpc>
                <a:spcPct val="103333"/>
              </a:lnSpc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5400" marR="0" lvl="6" indent="0" algn="l">
              <a:lnSpc>
                <a:spcPct val="103333"/>
              </a:lnSpc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400" marR="0" lvl="7" indent="0" algn="l">
              <a:lnSpc>
                <a:spcPct val="103333"/>
              </a:lnSpc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5400" marR="0" lvl="8" indent="0" algn="l">
              <a:lnSpc>
                <a:spcPct val="103333"/>
              </a:lnSpc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54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D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wo Content">
  <p:cSld name="Two Content">
    <p:bg>
      <p:bgPr>
        <a:solidFill>
          <a:schemeClr val="lt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/>
          <p:nvPr/>
        </p:nvSpPr>
        <p:spPr>
          <a:xfrm>
            <a:off x="2088895" y="2846704"/>
            <a:ext cx="635000" cy="207645"/>
          </a:xfrm>
          <a:custGeom>
            <a:avLst/>
            <a:gdLst/>
            <a:ahLst/>
            <a:cxnLst/>
            <a:rect l="l" t="t" r="r" b="b"/>
            <a:pathLst>
              <a:path w="635000" h="207644" extrusionOk="0">
                <a:moveTo>
                  <a:pt x="559980" y="176889"/>
                </a:moveTo>
                <a:lnTo>
                  <a:pt x="551053" y="207264"/>
                </a:lnTo>
                <a:lnTo>
                  <a:pt x="634873" y="192278"/>
                </a:lnTo>
                <a:lnTo>
                  <a:pt x="622183" y="180467"/>
                </a:lnTo>
                <a:lnTo>
                  <a:pt x="572135" y="180467"/>
                </a:lnTo>
                <a:lnTo>
                  <a:pt x="559980" y="176889"/>
                </a:lnTo>
                <a:close/>
              </a:path>
              <a:path w="635000" h="207644" extrusionOk="0">
                <a:moveTo>
                  <a:pt x="563571" y="164672"/>
                </a:moveTo>
                <a:lnTo>
                  <a:pt x="559980" y="176889"/>
                </a:lnTo>
                <a:lnTo>
                  <a:pt x="572135" y="180467"/>
                </a:lnTo>
                <a:lnTo>
                  <a:pt x="575818" y="168275"/>
                </a:lnTo>
                <a:lnTo>
                  <a:pt x="563571" y="164672"/>
                </a:lnTo>
                <a:close/>
              </a:path>
              <a:path w="635000" h="207644" extrusionOk="0">
                <a:moveTo>
                  <a:pt x="572516" y="134239"/>
                </a:moveTo>
                <a:lnTo>
                  <a:pt x="563571" y="164672"/>
                </a:lnTo>
                <a:lnTo>
                  <a:pt x="575818" y="168275"/>
                </a:lnTo>
                <a:lnTo>
                  <a:pt x="572135" y="180467"/>
                </a:lnTo>
                <a:lnTo>
                  <a:pt x="622183" y="180467"/>
                </a:lnTo>
                <a:lnTo>
                  <a:pt x="572516" y="134239"/>
                </a:lnTo>
                <a:close/>
              </a:path>
              <a:path w="635000" h="207644" extrusionOk="0">
                <a:moveTo>
                  <a:pt x="3683" y="0"/>
                </a:moveTo>
                <a:lnTo>
                  <a:pt x="0" y="12065"/>
                </a:lnTo>
                <a:lnTo>
                  <a:pt x="559980" y="176889"/>
                </a:lnTo>
                <a:lnTo>
                  <a:pt x="563571" y="164672"/>
                </a:lnTo>
                <a:lnTo>
                  <a:pt x="3683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4"/>
          <p:cNvSpPr/>
          <p:nvPr/>
        </p:nvSpPr>
        <p:spPr>
          <a:xfrm>
            <a:off x="3405251" y="3843401"/>
            <a:ext cx="361950" cy="250825"/>
          </a:xfrm>
          <a:custGeom>
            <a:avLst/>
            <a:gdLst/>
            <a:ahLst/>
            <a:cxnLst/>
            <a:rect l="l" t="t" r="r" b="b"/>
            <a:pathLst>
              <a:path w="361950" h="250825" extrusionOk="0">
                <a:moveTo>
                  <a:pt x="361950" y="0"/>
                </a:moveTo>
                <a:lnTo>
                  <a:pt x="0" y="250825"/>
                </a:lnTo>
              </a:path>
            </a:pathLst>
          </a:custGeom>
          <a:noFill/>
          <a:ln w="9525" cap="flat" cmpd="sng">
            <a:solidFill>
              <a:srgbClr val="6FAC4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4"/>
          <p:cNvSpPr/>
          <p:nvPr/>
        </p:nvSpPr>
        <p:spPr>
          <a:xfrm>
            <a:off x="3767201" y="3833876"/>
            <a:ext cx="405130" cy="129539"/>
          </a:xfrm>
          <a:custGeom>
            <a:avLst/>
            <a:gdLst/>
            <a:ahLst/>
            <a:cxnLst/>
            <a:rect l="l" t="t" r="r" b="b"/>
            <a:pathLst>
              <a:path w="405129" h="129539" extrusionOk="0">
                <a:moveTo>
                  <a:pt x="404749" y="129540"/>
                </a:moveTo>
                <a:lnTo>
                  <a:pt x="0" y="0"/>
                </a:lnTo>
              </a:path>
            </a:pathLst>
          </a:custGeom>
          <a:noFill/>
          <a:ln w="9525" cap="flat" cmpd="sng">
            <a:solidFill>
              <a:srgbClr val="6FAC4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4943855" y="1466278"/>
            <a:ext cx="2304288" cy="941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6000" b="0" i="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11095101" y="6471999"/>
            <a:ext cx="205104" cy="178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25400" marR="0" lvl="0" indent="0" algn="l">
              <a:lnSpc>
                <a:spcPct val="103333"/>
              </a:lnSpc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25400" marR="0" lvl="1" indent="0" algn="l">
              <a:lnSpc>
                <a:spcPct val="103333"/>
              </a:lnSpc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5400" marR="0" lvl="2" indent="0" algn="l">
              <a:lnSpc>
                <a:spcPct val="103333"/>
              </a:lnSpc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5400" marR="0" lvl="3" indent="0" algn="l">
              <a:lnSpc>
                <a:spcPct val="103333"/>
              </a:lnSpc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5400" marR="0" lvl="4" indent="0" algn="l">
              <a:lnSpc>
                <a:spcPct val="103333"/>
              </a:lnSpc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400" marR="0" lvl="5" indent="0" algn="l">
              <a:lnSpc>
                <a:spcPct val="103333"/>
              </a:lnSpc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5400" marR="0" lvl="6" indent="0" algn="l">
              <a:lnSpc>
                <a:spcPct val="103333"/>
              </a:lnSpc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400" marR="0" lvl="7" indent="0" algn="l">
              <a:lnSpc>
                <a:spcPct val="103333"/>
              </a:lnSpc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5400" marR="0" lvl="8" indent="0" algn="l">
              <a:lnSpc>
                <a:spcPct val="103333"/>
              </a:lnSpc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54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D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4943855" y="1466278"/>
            <a:ext cx="2304288" cy="941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6000" b="0" i="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sldNum" idx="12"/>
          </p:nvPr>
        </p:nvSpPr>
        <p:spPr>
          <a:xfrm>
            <a:off x="11095101" y="6471999"/>
            <a:ext cx="205104" cy="178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25400" marR="0" lvl="0" indent="0" algn="l">
              <a:lnSpc>
                <a:spcPct val="103333"/>
              </a:lnSpc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25400" marR="0" lvl="1" indent="0" algn="l">
              <a:lnSpc>
                <a:spcPct val="103333"/>
              </a:lnSpc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5400" marR="0" lvl="2" indent="0" algn="l">
              <a:lnSpc>
                <a:spcPct val="103333"/>
              </a:lnSpc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5400" marR="0" lvl="3" indent="0" algn="l">
              <a:lnSpc>
                <a:spcPct val="103333"/>
              </a:lnSpc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5400" marR="0" lvl="4" indent="0" algn="l">
              <a:lnSpc>
                <a:spcPct val="103333"/>
              </a:lnSpc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400" marR="0" lvl="5" indent="0" algn="l">
              <a:lnSpc>
                <a:spcPct val="103333"/>
              </a:lnSpc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5400" marR="0" lvl="6" indent="0" algn="l">
              <a:lnSpc>
                <a:spcPct val="103333"/>
              </a:lnSpc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400" marR="0" lvl="7" indent="0" algn="l">
              <a:lnSpc>
                <a:spcPct val="103333"/>
              </a:lnSpc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5400" marR="0" lvl="8" indent="0" algn="l">
              <a:lnSpc>
                <a:spcPct val="103333"/>
              </a:lnSpc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54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D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>
  <p:cSld name="Blank">
    <p:bg>
      <p:bgPr>
        <a:solidFill>
          <a:schemeClr val="lt1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/>
          <p:nvPr/>
        </p:nvSpPr>
        <p:spPr>
          <a:xfrm>
            <a:off x="828675" y="1714500"/>
            <a:ext cx="10515600" cy="2847975"/>
          </a:xfrm>
          <a:custGeom>
            <a:avLst/>
            <a:gdLst/>
            <a:ahLst/>
            <a:cxnLst/>
            <a:rect l="l" t="t" r="r" b="b"/>
            <a:pathLst>
              <a:path w="10515600" h="2847975" extrusionOk="0">
                <a:moveTo>
                  <a:pt x="0" y="2847975"/>
                </a:moveTo>
                <a:lnTo>
                  <a:pt x="10515600" y="2847975"/>
                </a:lnTo>
                <a:lnTo>
                  <a:pt x="10515600" y="0"/>
                </a:lnTo>
                <a:lnTo>
                  <a:pt x="0" y="0"/>
                </a:lnTo>
                <a:lnTo>
                  <a:pt x="0" y="2847975"/>
                </a:lnTo>
                <a:close/>
              </a:path>
            </a:pathLst>
          </a:custGeom>
          <a:solidFill>
            <a:srgbClr val="99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6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11095101" y="6471999"/>
            <a:ext cx="205104" cy="178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25400" marR="0" lvl="0" indent="0" algn="l">
              <a:lnSpc>
                <a:spcPct val="103333"/>
              </a:lnSpc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25400" marR="0" lvl="1" indent="0" algn="l">
              <a:lnSpc>
                <a:spcPct val="103333"/>
              </a:lnSpc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5400" marR="0" lvl="2" indent="0" algn="l">
              <a:lnSpc>
                <a:spcPct val="103333"/>
              </a:lnSpc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5400" marR="0" lvl="3" indent="0" algn="l">
              <a:lnSpc>
                <a:spcPct val="103333"/>
              </a:lnSpc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5400" marR="0" lvl="4" indent="0" algn="l">
              <a:lnSpc>
                <a:spcPct val="103333"/>
              </a:lnSpc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400" marR="0" lvl="5" indent="0" algn="l">
              <a:lnSpc>
                <a:spcPct val="103333"/>
              </a:lnSpc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5400" marR="0" lvl="6" indent="0" algn="l">
              <a:lnSpc>
                <a:spcPct val="103333"/>
              </a:lnSpc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400" marR="0" lvl="7" indent="0" algn="l">
              <a:lnSpc>
                <a:spcPct val="103333"/>
              </a:lnSpc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5400" marR="0" lvl="8" indent="0" algn="l">
              <a:lnSpc>
                <a:spcPct val="103333"/>
              </a:lnSpc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54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D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 keywords">
  <p:cSld name="5 keywords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2"/>
          <p:cNvSpPr txBox="1">
            <a:spLocks noGrp="1"/>
          </p:cNvSpPr>
          <p:nvPr>
            <p:ph type="title"/>
          </p:nvPr>
        </p:nvSpPr>
        <p:spPr>
          <a:xfrm>
            <a:off x="2048599" y="164637"/>
            <a:ext cx="9567300" cy="80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850" tIns="54425" rIns="108850" bIns="54425" anchor="ctr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1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12"/>
          <p:cNvSpPr txBox="1">
            <a:spLocks noGrp="1"/>
          </p:cNvSpPr>
          <p:nvPr>
            <p:ph type="ftr" idx="11"/>
          </p:nvPr>
        </p:nvSpPr>
        <p:spPr>
          <a:xfrm>
            <a:off x="7005940" y="6309239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850" tIns="54425" rIns="108850" bIns="54425" anchor="ctr" anchorCtr="0">
            <a:sp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sldNum" idx="12"/>
          </p:nvPr>
        </p:nvSpPr>
        <p:spPr>
          <a:xfrm>
            <a:off x="11435114" y="6288525"/>
            <a:ext cx="720000" cy="29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850" tIns="54425" rIns="108850" bIns="54425" anchor="ctr" anchorCtr="0">
            <a:sp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DO"/>
              <a:t>‹Nº›</a:t>
            </a:fld>
            <a:endParaRPr/>
          </a:p>
        </p:txBody>
      </p:sp>
      <p:sp>
        <p:nvSpPr>
          <p:cNvPr id="194" name="Google Shape;194;p12"/>
          <p:cNvSpPr txBox="1">
            <a:spLocks noGrp="1"/>
          </p:cNvSpPr>
          <p:nvPr>
            <p:ph type="body" idx="1"/>
          </p:nvPr>
        </p:nvSpPr>
        <p:spPr>
          <a:xfrm>
            <a:off x="2111213" y="1028733"/>
            <a:ext cx="9553800" cy="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850" tIns="54425" rIns="108850" bIns="54425" anchor="t" anchorCtr="0">
            <a:normAutofit/>
          </a:bodyPr>
          <a:lstStyle>
            <a:lvl1pPr marL="457200" lvl="0" indent="-228600" algn="l" rtl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i="1">
                <a:solidFill>
                  <a:srgbClr val="8D8D8D"/>
                </a:solidFill>
              </a:defRPr>
            </a:lvl1pPr>
            <a:lvl2pPr marL="914400" lvl="1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3pPr>
            <a:lvl4pPr marL="1828800" lvl="3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marL="2286000" lvl="4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marL="2743200" lvl="5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6pPr>
            <a:lvl7pPr marL="3200400" lvl="6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7pPr>
            <a:lvl8pPr marL="3657600" lvl="7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8pPr>
            <a:lvl9pPr marL="4114800" lvl="8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12"/>
          <p:cNvSpPr/>
          <p:nvPr/>
        </p:nvSpPr>
        <p:spPr>
          <a:xfrm>
            <a:off x="2159222" y="932723"/>
            <a:ext cx="2160300" cy="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6" name="Google Shape;196;p12"/>
          <p:cNvSpPr/>
          <p:nvPr/>
        </p:nvSpPr>
        <p:spPr>
          <a:xfrm>
            <a:off x="1" y="2517303"/>
            <a:ext cx="12192000" cy="1298700"/>
          </a:xfrm>
          <a:prstGeom prst="rect">
            <a:avLst/>
          </a:prstGeom>
          <a:solidFill>
            <a:srgbClr val="C6C6C6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7" name="Google Shape;197;p12"/>
          <p:cNvSpPr/>
          <p:nvPr/>
        </p:nvSpPr>
        <p:spPr>
          <a:xfrm>
            <a:off x="5362896" y="2205301"/>
            <a:ext cx="630850" cy="311771"/>
          </a:xfrm>
          <a:custGeom>
            <a:avLst/>
            <a:gdLst/>
            <a:ahLst/>
            <a:cxnLst/>
            <a:rect l="l" t="t" r="r" b="b"/>
            <a:pathLst>
              <a:path w="945094" h="467072" extrusionOk="0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rgbClr val="436117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8" name="Google Shape;198;p12"/>
          <p:cNvSpPr/>
          <p:nvPr/>
        </p:nvSpPr>
        <p:spPr>
          <a:xfrm rot="10800000">
            <a:off x="2335324" y="3814867"/>
            <a:ext cx="635208" cy="312390"/>
          </a:xfrm>
          <a:custGeom>
            <a:avLst/>
            <a:gdLst/>
            <a:ahLst/>
            <a:cxnLst/>
            <a:rect l="l" t="t" r="r" b="b"/>
            <a:pathLst>
              <a:path w="951623" h="468000" extrusionOk="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rgbClr val="436117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9" name="Google Shape;199;p12"/>
          <p:cNvSpPr/>
          <p:nvPr/>
        </p:nvSpPr>
        <p:spPr>
          <a:xfrm>
            <a:off x="7236334" y="2205301"/>
            <a:ext cx="630850" cy="311771"/>
          </a:xfrm>
          <a:custGeom>
            <a:avLst/>
            <a:gdLst/>
            <a:ahLst/>
            <a:cxnLst/>
            <a:rect l="l" t="t" r="r" b="b"/>
            <a:pathLst>
              <a:path w="945094" h="467072" extrusionOk="0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rgbClr val="A1012E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0" name="Google Shape;200;p12"/>
          <p:cNvSpPr/>
          <p:nvPr/>
        </p:nvSpPr>
        <p:spPr>
          <a:xfrm rot="10800000">
            <a:off x="4208762" y="3814867"/>
            <a:ext cx="635208" cy="312390"/>
          </a:xfrm>
          <a:custGeom>
            <a:avLst/>
            <a:gdLst/>
            <a:ahLst/>
            <a:cxnLst/>
            <a:rect l="l" t="t" r="r" b="b"/>
            <a:pathLst>
              <a:path w="951623" h="468000" extrusionOk="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rgbClr val="A1012E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1" name="Google Shape;201;p12"/>
          <p:cNvSpPr/>
          <p:nvPr/>
        </p:nvSpPr>
        <p:spPr>
          <a:xfrm>
            <a:off x="9109773" y="2205301"/>
            <a:ext cx="630850" cy="311771"/>
          </a:xfrm>
          <a:custGeom>
            <a:avLst/>
            <a:gdLst/>
            <a:ahLst/>
            <a:cxnLst/>
            <a:rect l="l" t="t" r="r" b="b"/>
            <a:pathLst>
              <a:path w="945094" h="467072" extrusionOk="0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rgbClr val="5D1679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2" name="Google Shape;202;p12"/>
          <p:cNvSpPr/>
          <p:nvPr/>
        </p:nvSpPr>
        <p:spPr>
          <a:xfrm rot="10800000">
            <a:off x="6082201" y="3814867"/>
            <a:ext cx="635208" cy="312390"/>
          </a:xfrm>
          <a:custGeom>
            <a:avLst/>
            <a:gdLst/>
            <a:ahLst/>
            <a:cxnLst/>
            <a:rect l="l" t="t" r="r" b="b"/>
            <a:pathLst>
              <a:path w="951623" h="468000" extrusionOk="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rgbClr val="5D1679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3" name="Google Shape;203;p12"/>
          <p:cNvSpPr/>
          <p:nvPr/>
        </p:nvSpPr>
        <p:spPr>
          <a:xfrm>
            <a:off x="10983212" y="2205301"/>
            <a:ext cx="630850" cy="311771"/>
          </a:xfrm>
          <a:custGeom>
            <a:avLst/>
            <a:gdLst/>
            <a:ahLst/>
            <a:cxnLst/>
            <a:rect l="l" t="t" r="r" b="b"/>
            <a:pathLst>
              <a:path w="945094" h="467072" extrusionOk="0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rgbClr val="895400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4" name="Google Shape;204;p12"/>
          <p:cNvSpPr/>
          <p:nvPr/>
        </p:nvSpPr>
        <p:spPr>
          <a:xfrm rot="10800000">
            <a:off x="7955639" y="3814867"/>
            <a:ext cx="635208" cy="312390"/>
          </a:xfrm>
          <a:custGeom>
            <a:avLst/>
            <a:gdLst/>
            <a:ahLst/>
            <a:cxnLst/>
            <a:rect l="l" t="t" r="r" b="b"/>
            <a:pathLst>
              <a:path w="951623" h="468000" extrusionOk="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rgbClr val="895400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5" name="Google Shape;205;p12"/>
          <p:cNvSpPr/>
          <p:nvPr/>
        </p:nvSpPr>
        <p:spPr>
          <a:xfrm>
            <a:off x="3489457" y="2205301"/>
            <a:ext cx="630850" cy="311771"/>
          </a:xfrm>
          <a:custGeom>
            <a:avLst/>
            <a:gdLst/>
            <a:ahLst/>
            <a:cxnLst/>
            <a:rect l="l" t="t" r="r" b="b"/>
            <a:pathLst>
              <a:path w="945094" h="467072" extrusionOk="0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rgbClr val="005671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6" name="Google Shape;206;p12"/>
          <p:cNvSpPr/>
          <p:nvPr/>
        </p:nvSpPr>
        <p:spPr>
          <a:xfrm rot="10800000">
            <a:off x="461885" y="3814867"/>
            <a:ext cx="635208" cy="312390"/>
          </a:xfrm>
          <a:custGeom>
            <a:avLst/>
            <a:gdLst/>
            <a:ahLst/>
            <a:cxnLst/>
            <a:rect l="l" t="t" r="r" b="b"/>
            <a:pathLst>
              <a:path w="951623" h="468000" extrusionOk="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rgbClr val="005671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7" name="Google Shape;207;p12"/>
          <p:cNvSpPr txBox="1">
            <a:spLocks noGrp="1"/>
          </p:cNvSpPr>
          <p:nvPr>
            <p:ph type="body" idx="2"/>
          </p:nvPr>
        </p:nvSpPr>
        <p:spPr>
          <a:xfrm>
            <a:off x="718936" y="4780193"/>
            <a:ext cx="10801200" cy="11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850" tIns="54425" rIns="108850" bIns="54425" anchor="t" anchorCtr="0">
            <a:normAutofit/>
          </a:bodyPr>
          <a:lstStyle>
            <a:lvl1pPr marL="457200" lvl="0" indent="-228600" algn="l" rtl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sz="1300">
                <a:solidFill>
                  <a:schemeClr val="dk2"/>
                </a:solidFill>
              </a:defRPr>
            </a:lvl1pPr>
            <a:lvl2pPr marL="914400" lvl="1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3pPr>
            <a:lvl4pPr marL="1828800" lvl="3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marL="2286000" lvl="4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marL="2743200" lvl="5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6pPr>
            <a:lvl7pPr marL="3200400" lvl="6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7pPr>
            <a:lvl8pPr marL="3657600" lvl="7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8pPr>
            <a:lvl9pPr marL="4114800" lvl="8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12"/>
          <p:cNvSpPr/>
          <p:nvPr/>
        </p:nvSpPr>
        <p:spPr>
          <a:xfrm>
            <a:off x="814955" y="4684183"/>
            <a:ext cx="2160300" cy="4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9" name="Google Shape;209;p12"/>
          <p:cNvSpPr/>
          <p:nvPr/>
        </p:nvSpPr>
        <p:spPr>
          <a:xfrm rot="-2700000">
            <a:off x="2411667" y="2772769"/>
            <a:ext cx="3507182" cy="781932"/>
          </a:xfrm>
          <a:custGeom>
            <a:avLst/>
            <a:gdLst/>
            <a:ahLst/>
            <a:cxnLst/>
            <a:rect l="l" t="t" r="r" b="b"/>
            <a:pathLst>
              <a:path w="5248576" h="1170179" extrusionOk="0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0" name="Google Shape;210;p12"/>
          <p:cNvSpPr/>
          <p:nvPr/>
        </p:nvSpPr>
        <p:spPr>
          <a:xfrm rot="-2700000">
            <a:off x="4285106" y="2772769"/>
            <a:ext cx="3507182" cy="781932"/>
          </a:xfrm>
          <a:custGeom>
            <a:avLst/>
            <a:gdLst/>
            <a:ahLst/>
            <a:cxnLst/>
            <a:rect l="l" t="t" r="r" b="b"/>
            <a:pathLst>
              <a:path w="5248576" h="1170179" extrusionOk="0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1" name="Google Shape;211;p12"/>
          <p:cNvSpPr/>
          <p:nvPr/>
        </p:nvSpPr>
        <p:spPr>
          <a:xfrm rot="-2700000">
            <a:off x="6158544" y="2772769"/>
            <a:ext cx="3507182" cy="781932"/>
          </a:xfrm>
          <a:custGeom>
            <a:avLst/>
            <a:gdLst/>
            <a:ahLst/>
            <a:cxnLst/>
            <a:rect l="l" t="t" r="r" b="b"/>
            <a:pathLst>
              <a:path w="5248576" h="1170179" extrusionOk="0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2" name="Google Shape;212;p12"/>
          <p:cNvSpPr/>
          <p:nvPr/>
        </p:nvSpPr>
        <p:spPr>
          <a:xfrm rot="-2700000">
            <a:off x="8031983" y="2772769"/>
            <a:ext cx="3507182" cy="781932"/>
          </a:xfrm>
          <a:custGeom>
            <a:avLst/>
            <a:gdLst/>
            <a:ahLst/>
            <a:cxnLst/>
            <a:rect l="l" t="t" r="r" b="b"/>
            <a:pathLst>
              <a:path w="5248576" h="1170179" extrusionOk="0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3" name="Google Shape;213;p12"/>
          <p:cNvSpPr/>
          <p:nvPr/>
        </p:nvSpPr>
        <p:spPr>
          <a:xfrm rot="-2700000">
            <a:off x="538229" y="2772769"/>
            <a:ext cx="3507182" cy="781932"/>
          </a:xfrm>
          <a:custGeom>
            <a:avLst/>
            <a:gdLst/>
            <a:ahLst/>
            <a:cxnLst/>
            <a:rect l="l" t="t" r="r" b="b"/>
            <a:pathLst>
              <a:path w="5248576" h="1170179" extrusionOk="0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4" name="Google Shape;214;p12"/>
          <p:cNvSpPr txBox="1">
            <a:spLocks noGrp="1"/>
          </p:cNvSpPr>
          <p:nvPr>
            <p:ph type="body" idx="3"/>
          </p:nvPr>
        </p:nvSpPr>
        <p:spPr>
          <a:xfrm rot="-2700000">
            <a:off x="1116339" y="2852127"/>
            <a:ext cx="2382243" cy="580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850" tIns="54425" rIns="108850" bIns="54425" anchor="ctr" anchorCtr="0">
            <a:noAutofit/>
          </a:bodyPr>
          <a:lstStyle>
            <a:lvl1pPr marL="45720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3pPr>
            <a:lvl4pPr marL="1828800" lvl="3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marL="2286000" lvl="4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marL="2743200" lvl="5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6pPr>
            <a:lvl7pPr marL="3200400" lvl="6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7pPr>
            <a:lvl8pPr marL="3657600" lvl="7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8pPr>
            <a:lvl9pPr marL="4114800" lvl="8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12"/>
          <p:cNvSpPr txBox="1">
            <a:spLocks noGrp="1"/>
          </p:cNvSpPr>
          <p:nvPr>
            <p:ph type="body" idx="4"/>
          </p:nvPr>
        </p:nvSpPr>
        <p:spPr>
          <a:xfrm rot="-2700000">
            <a:off x="2993685" y="2852127"/>
            <a:ext cx="2382243" cy="580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850" tIns="54425" rIns="108850" bIns="54425" anchor="ctr" anchorCtr="0">
            <a:noAutofit/>
          </a:bodyPr>
          <a:lstStyle>
            <a:lvl1pPr marL="45720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3pPr>
            <a:lvl4pPr marL="1828800" lvl="3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marL="2286000" lvl="4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marL="2743200" lvl="5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6pPr>
            <a:lvl7pPr marL="3200400" lvl="6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7pPr>
            <a:lvl8pPr marL="3657600" lvl="7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8pPr>
            <a:lvl9pPr marL="4114800" lvl="8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12"/>
          <p:cNvSpPr txBox="1">
            <a:spLocks noGrp="1"/>
          </p:cNvSpPr>
          <p:nvPr>
            <p:ph type="body" idx="5"/>
          </p:nvPr>
        </p:nvSpPr>
        <p:spPr>
          <a:xfrm rot="-2700000">
            <a:off x="4871032" y="2852127"/>
            <a:ext cx="2382243" cy="580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850" tIns="54425" rIns="108850" bIns="54425" anchor="ctr" anchorCtr="0">
            <a:noAutofit/>
          </a:bodyPr>
          <a:lstStyle>
            <a:lvl1pPr marL="45720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3pPr>
            <a:lvl4pPr marL="1828800" lvl="3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marL="2286000" lvl="4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marL="2743200" lvl="5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6pPr>
            <a:lvl7pPr marL="3200400" lvl="6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7pPr>
            <a:lvl8pPr marL="3657600" lvl="7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8pPr>
            <a:lvl9pPr marL="4114800" lvl="8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12"/>
          <p:cNvSpPr txBox="1">
            <a:spLocks noGrp="1"/>
          </p:cNvSpPr>
          <p:nvPr>
            <p:ph type="body" idx="6"/>
          </p:nvPr>
        </p:nvSpPr>
        <p:spPr>
          <a:xfrm rot="-2700000">
            <a:off x="6748378" y="2852127"/>
            <a:ext cx="2382243" cy="580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850" tIns="54425" rIns="108850" bIns="54425" anchor="ctr" anchorCtr="0">
            <a:noAutofit/>
          </a:bodyPr>
          <a:lstStyle>
            <a:lvl1pPr marL="45720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3pPr>
            <a:lvl4pPr marL="1828800" lvl="3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marL="2286000" lvl="4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marL="2743200" lvl="5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6pPr>
            <a:lvl7pPr marL="3200400" lvl="6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7pPr>
            <a:lvl8pPr marL="3657600" lvl="7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8pPr>
            <a:lvl9pPr marL="4114800" lvl="8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12"/>
          <p:cNvSpPr txBox="1">
            <a:spLocks noGrp="1"/>
          </p:cNvSpPr>
          <p:nvPr>
            <p:ph type="body" idx="7"/>
          </p:nvPr>
        </p:nvSpPr>
        <p:spPr>
          <a:xfrm rot="-2700000">
            <a:off x="8625723" y="2852127"/>
            <a:ext cx="2382243" cy="580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850" tIns="54425" rIns="108850" bIns="54425" anchor="ctr" anchorCtr="0">
            <a:noAutofit/>
          </a:bodyPr>
          <a:lstStyle>
            <a:lvl1pPr marL="45720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3pPr>
            <a:lvl4pPr marL="1828800" lvl="3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marL="2286000" lvl="4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marL="2743200" lvl="5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6pPr>
            <a:lvl7pPr marL="3200400" lvl="6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7pPr>
            <a:lvl8pPr marL="3657600" lvl="7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8pPr>
            <a:lvl9pPr marL="4114800" lvl="8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5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75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25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25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25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3250"/>
                            </p:stCondLst>
                            <p:childTnLst>
                              <p:par>
                                <p:cTn id="1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3750"/>
                            </p:stCondLst>
                            <p:childTnLst>
                              <p:par>
                                <p:cTn id="1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25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4000"/>
                            </p:stCondLst>
                            <p:childTnLst>
                              <p:par>
                                <p:cTn id="1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25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4250"/>
                            </p:stCondLst>
                            <p:childTnLst>
                              <p:par>
                                <p:cTn id="1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2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2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2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2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2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2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2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2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4750"/>
                            </p:stCondLst>
                            <p:childTnLst>
                              <p:par>
                                <p:cTn id="1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25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5000"/>
                            </p:stCondLst>
                            <p:childTnLst>
                              <p:par>
                                <p:cTn id="19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25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5250"/>
                            </p:stCondLst>
                            <p:childTnLst>
                              <p:par>
                                <p:cTn id="20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2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2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2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2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2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2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5750"/>
                            </p:stCondLst>
                            <p:childTnLst>
                              <p:par>
                                <p:cTn id="2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25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6000"/>
                            </p:stCondLst>
                            <p:childTnLst>
                              <p:par>
                                <p:cTn id="235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7" dur="5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8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0" dur="500"/>
                                        <p:tgtEl>
                                          <p:spTgt spid="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1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3" dur="500"/>
                                        <p:tgtEl>
                                          <p:spTgt spid="2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4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6" dur="500"/>
                                        <p:tgtEl>
                                          <p:spTgt spid="2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9" dur="500"/>
                                        <p:tgtEl>
                                          <p:spTgt spid="2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2" dur="500"/>
                                        <p:tgtEl>
                                          <p:spTgt spid="2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5" dur="500"/>
                                        <p:tgtEl>
                                          <p:spTgt spid="2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6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8" dur="500"/>
                                        <p:tgtEl>
                                          <p:spTgt spid="2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1" dur="500"/>
                                        <p:tgtEl>
                                          <p:spTgt spid="2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4" dur="500"/>
                                        <p:tgtEl>
                                          <p:spTgt spid="2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1/15/2026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308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1/15/2026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653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1/15/2026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163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1/15/2026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271392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1/15/2026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361707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1/15/2026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3841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1/15/2026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523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1/15/2026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353306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1/15/2026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542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1/15/2026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8157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1/15/2026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101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1/15/2026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57200">
              <a:buClrTx/>
              <a:buFontTx/>
              <a:buNone/>
            </a:pPr>
            <a:r>
              <a:rPr lang="en-US" sz="8000" kern="1200" dirty="0">
                <a:solidFill>
                  <a:prstClr val="white"/>
                </a:solidFill>
                <a:effectLst/>
                <a:latin typeface="Rockwell"/>
                <a:ea typeface="+mn-ea"/>
                <a:cs typeface="+mn-cs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457200">
              <a:buClrTx/>
              <a:buFontTx/>
              <a:buNone/>
            </a:pPr>
            <a:r>
              <a:rPr lang="en-US" sz="8000" kern="1200" dirty="0">
                <a:solidFill>
                  <a:prstClr val="white"/>
                </a:solidFill>
                <a:effectLst/>
                <a:latin typeface="Rockwel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493371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1/15/2026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1417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1/15/2026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572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1/15/2026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7350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1/15/2026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8958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1/15/2026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4308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1/15/2026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6851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1/15/2026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3985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1/15/2026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6467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1/15/2026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975948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1/15/2026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652457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1/15/2026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9357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1/15/2026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2882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1/15/2026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905281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1/15/2026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18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1/15/2026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20459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1/15/2026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62907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1/15/2026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57200">
              <a:buClrTx/>
              <a:buFontTx/>
              <a:buNone/>
            </a:pPr>
            <a:r>
              <a:rPr lang="en-US" sz="8000" kern="1200" dirty="0">
                <a:solidFill>
                  <a:prstClr val="white"/>
                </a:solidFill>
                <a:effectLst/>
                <a:latin typeface="Rockwell"/>
                <a:ea typeface="+mn-ea"/>
                <a:cs typeface="+mn-cs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457200">
              <a:buClrTx/>
              <a:buFontTx/>
              <a:buNone/>
            </a:pPr>
            <a:r>
              <a:rPr lang="en-US" sz="8000" kern="1200" dirty="0">
                <a:solidFill>
                  <a:prstClr val="white"/>
                </a:solidFill>
                <a:effectLst/>
                <a:latin typeface="Rockwel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19190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1/15/2026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73324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1/15/2026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4011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1/15/2026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14596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1/15/2026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00077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1/15/2026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24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943855" y="1466278"/>
            <a:ext cx="2304288" cy="941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0" b="0" i="0" u="none" strike="noStrike" cap="none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2847085"/>
            <a:ext cx="10515600" cy="326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1095101" y="6471999"/>
            <a:ext cx="205104" cy="178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25400" marR="0" lvl="0" indent="0" algn="l" rtl="0">
              <a:lnSpc>
                <a:spcPct val="103333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25400" marR="0" lvl="1" indent="0" algn="l" rtl="0">
              <a:lnSpc>
                <a:spcPct val="103333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5400" marR="0" lvl="2" indent="0" algn="l" rtl="0">
              <a:lnSpc>
                <a:spcPct val="103333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5400" marR="0" lvl="3" indent="0" algn="l" rtl="0">
              <a:lnSpc>
                <a:spcPct val="103333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5400" marR="0" lvl="4" indent="0" algn="l" rtl="0">
              <a:lnSpc>
                <a:spcPct val="103333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400" marR="0" lvl="5" indent="0" algn="l" rtl="0">
              <a:lnSpc>
                <a:spcPct val="103333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5400" marR="0" lvl="6" indent="0" algn="l" rtl="0">
              <a:lnSpc>
                <a:spcPct val="103333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400" marR="0" lvl="7" indent="0" algn="l" rtl="0">
              <a:lnSpc>
                <a:spcPct val="103333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5400" marR="0" lvl="8" indent="0" algn="l" rtl="0">
              <a:lnSpc>
                <a:spcPct val="103333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54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DO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8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buClrTx/>
              <a:buFontTx/>
              <a:buNone/>
            </a:pPr>
            <a:fld id="{1DCF4154-E2B8-4201-9597-3224AA6CF4A9}" type="datetimeFigureOut">
              <a:rPr lang="en-US" kern="1200" smtClean="0">
                <a:solidFill>
                  <a:prstClr val="white">
                    <a:tint val="75000"/>
                  </a:prstClr>
                </a:solidFill>
                <a:latin typeface="Rockwell"/>
                <a:ea typeface="+mn-ea"/>
                <a:cs typeface="+mn-cs"/>
              </a:rPr>
              <a:pPr defTabSz="457200">
                <a:buClrTx/>
                <a:buFontTx/>
                <a:buNone/>
              </a:pPr>
              <a:t>1/15/2026</a:t>
            </a:fld>
            <a:endParaRPr lang="en-US" kern="1200">
              <a:solidFill>
                <a:prstClr val="white">
                  <a:tint val="75000"/>
                </a:prstClr>
              </a:solidFill>
              <a:latin typeface="Rockwell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buClrTx/>
              <a:buFontTx/>
              <a:buNone/>
            </a:pPr>
            <a:endParaRPr lang="en-US" kern="1200">
              <a:solidFill>
                <a:prstClr val="white">
                  <a:tint val="75000"/>
                </a:prstClr>
              </a:solidFill>
              <a:latin typeface="Rockwell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buClrTx/>
              <a:buFontTx/>
              <a:buNone/>
            </a:pPr>
            <a:fld id="{3EE658EE-D74B-4C73-AA9B-841A08953C5D}" type="slidenum">
              <a:rPr lang="en-US" kern="1200" smtClean="0">
                <a:solidFill>
                  <a:prstClr val="white">
                    <a:tint val="75000"/>
                  </a:prstClr>
                </a:solidFill>
                <a:latin typeface="Rockwell"/>
                <a:ea typeface="+mn-ea"/>
                <a:cs typeface="+mn-cs"/>
              </a:rPr>
              <a:pPr defTabSz="457200">
                <a:buClrTx/>
                <a:buFontTx/>
                <a:buNone/>
              </a:pPr>
              <a:t>‹Nº›</a:t>
            </a:fld>
            <a:endParaRPr lang="en-US" kern="1200">
              <a:solidFill>
                <a:prstClr val="white">
                  <a:tint val="75000"/>
                </a:prstClr>
              </a:solidFill>
              <a:latin typeface="Rockwel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3211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  <p:sldLayoutId id="2147483697" r:id="rId15"/>
    <p:sldLayoutId id="2147483698" r:id="rId16"/>
    <p:sldLayoutId id="214748369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buClrTx/>
              <a:buFontTx/>
              <a:buNone/>
            </a:pPr>
            <a:fld id="{1DCF4154-E2B8-4201-9597-3224AA6CF4A9}" type="datetimeFigureOut">
              <a:rPr lang="en-US" kern="1200" smtClean="0">
                <a:solidFill>
                  <a:prstClr val="white">
                    <a:tint val="75000"/>
                  </a:prstClr>
                </a:solidFill>
                <a:latin typeface="Rockwell"/>
                <a:ea typeface="+mn-ea"/>
                <a:cs typeface="+mn-cs"/>
              </a:rPr>
              <a:pPr defTabSz="457200">
                <a:buClrTx/>
                <a:buFontTx/>
                <a:buNone/>
              </a:pPr>
              <a:t>1/15/2026</a:t>
            </a:fld>
            <a:endParaRPr lang="en-US" kern="1200">
              <a:solidFill>
                <a:prstClr val="white">
                  <a:tint val="75000"/>
                </a:prstClr>
              </a:solidFill>
              <a:latin typeface="Rockwell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buClrTx/>
              <a:buFontTx/>
              <a:buNone/>
            </a:pPr>
            <a:endParaRPr lang="en-US" kern="1200">
              <a:solidFill>
                <a:prstClr val="white">
                  <a:tint val="75000"/>
                </a:prstClr>
              </a:solidFill>
              <a:latin typeface="Rockwell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buClrTx/>
              <a:buFontTx/>
              <a:buNone/>
            </a:pPr>
            <a:fld id="{3EE658EE-D74B-4C73-AA9B-841A08953C5D}" type="slidenum">
              <a:rPr lang="en-US" kern="1200" smtClean="0">
                <a:solidFill>
                  <a:prstClr val="white">
                    <a:tint val="75000"/>
                  </a:prstClr>
                </a:solidFill>
                <a:latin typeface="Rockwell"/>
                <a:ea typeface="+mn-ea"/>
                <a:cs typeface="+mn-cs"/>
              </a:rPr>
              <a:pPr defTabSz="457200">
                <a:buClrTx/>
                <a:buFontTx/>
                <a:buNone/>
              </a:pPr>
              <a:t>‹Nº›</a:t>
            </a:fld>
            <a:endParaRPr lang="en-US" kern="1200">
              <a:solidFill>
                <a:prstClr val="white">
                  <a:tint val="75000"/>
                </a:prstClr>
              </a:solidFill>
              <a:latin typeface="Rockwel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44010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37B4626-0681-C261-BCB0-28606BEE59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21678" y="1886857"/>
            <a:ext cx="6117921" cy="2173184"/>
          </a:xfrm>
        </p:spPr>
        <p:txBody>
          <a:bodyPr>
            <a:noAutofit/>
          </a:bodyPr>
          <a:lstStyle/>
          <a:p>
            <a:r>
              <a:rPr lang="es-ES" sz="2400" dirty="0"/>
              <a:t>MODULO </a:t>
            </a:r>
            <a:r>
              <a:rPr lang="es-ES" sz="2400" dirty="0" smtClean="0"/>
              <a:t>FISCAL:</a:t>
            </a:r>
            <a:br>
              <a:rPr lang="es-ES" sz="2400" dirty="0" smtClean="0"/>
            </a:br>
            <a:r>
              <a:rPr lang="es-ES" sz="2400" dirty="0" smtClean="0"/>
              <a:t> </a:t>
            </a:r>
            <a:r>
              <a:rPr lang="es-ES" sz="2400" dirty="0"/>
              <a:t/>
            </a:r>
            <a:br>
              <a:rPr lang="es-ES" sz="2400" dirty="0"/>
            </a:br>
            <a:r>
              <a:rPr lang="es-ES" sz="2400" dirty="0"/>
              <a:t>Formatos de envío de datos </a:t>
            </a:r>
            <a:r>
              <a:rPr lang="es-ES" sz="2400" dirty="0" smtClean="0"/>
              <a:t>606/607/ 609</a:t>
            </a:r>
            <a:br>
              <a:rPr lang="es-ES" sz="2400" dirty="0" smtClean="0"/>
            </a:br>
            <a:r>
              <a:rPr lang="es-ES" sz="2400" dirty="0" smtClean="0"/>
              <a:t>Declaraciones </a:t>
            </a:r>
            <a:r>
              <a:rPr lang="es-ES" sz="2400" dirty="0"/>
              <a:t>Juradas </a:t>
            </a:r>
            <a:r>
              <a:rPr lang="es-ES" sz="2400" dirty="0" smtClean="0"/>
              <a:t/>
            </a:r>
            <a:br>
              <a:rPr lang="es-ES" sz="2400" dirty="0" smtClean="0"/>
            </a:br>
            <a:r>
              <a:rPr lang="es-ES" sz="2400" dirty="0" smtClean="0"/>
              <a:t>de </a:t>
            </a:r>
            <a:r>
              <a:rPr lang="es-ES" sz="2400" dirty="0"/>
              <a:t>IR-17 e </a:t>
            </a:r>
            <a:r>
              <a:rPr lang="es-ES" sz="2400" dirty="0" err="1"/>
              <a:t>ITBIS</a:t>
            </a:r>
            <a:r>
              <a:rPr lang="es-ES" sz="2400" dirty="0"/>
              <a:t>.</a:t>
            </a:r>
            <a:endParaRPr lang="en-US" sz="1800" dirty="0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3F64F2E7-3384-111E-0DFD-785FD0F97F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64077" y="4449480"/>
            <a:ext cx="5147308" cy="599703"/>
          </a:xfrm>
        </p:spPr>
        <p:txBody>
          <a:bodyPr>
            <a:normAutofit/>
          </a:bodyPr>
          <a:lstStyle/>
          <a:p>
            <a:r>
              <a:rPr lang="es-DO" dirty="0" smtClean="0"/>
              <a:t>"Aprende, Aplica y Avanza."</a:t>
            </a:r>
            <a:endParaRPr lang="es-DO" dirty="0"/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FECED217-AD9C-44C3-A97B-89CC1C1EAC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752475" y="733425"/>
            <a:ext cx="5229225" cy="5391150"/>
          </a:xfrm>
          <a:prstGeom prst="rect">
            <a:avLst/>
          </a:prstGeom>
          <a:solidFill>
            <a:schemeClr val="tx1"/>
          </a:solidFill>
          <a:ln w="190500" cap="sq">
            <a:solidFill>
              <a:srgbClr val="FFFFFF"/>
            </a:solidFill>
            <a:miter lim="800000"/>
          </a:ln>
          <a:effectLst>
            <a:outerShdw blurRad="54991" dist="17780" dir="5400000" algn="c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</a:pPr>
            <a:endParaRPr lang="en-US" sz="1800" kern="1200">
              <a:solidFill>
                <a:prstClr val="white"/>
              </a:solidFill>
            </a:endParaRPr>
          </a:p>
        </p:txBody>
      </p:sp>
      <p:sp>
        <p:nvSpPr>
          <p:cNvPr id="7" name="Rectangle 10">
            <a:extLst>
              <a:ext uri="{FF2B5EF4-FFF2-40B4-BE49-F238E27FC236}">
                <a16:creationId xmlns="" xmlns:a16="http://schemas.microsoft.com/office/drawing/2014/main" id="{D814B507-F826-4EC9-A06A-2F13DFD71F4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812496" y="799817"/>
            <a:ext cx="5109182" cy="5258367"/>
          </a:xfrm>
          <a:prstGeom prst="rect">
            <a:avLst/>
          </a:prstGeom>
          <a:noFill/>
          <a:ln w="127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</a:pPr>
            <a:endParaRPr lang="en-US" sz="1800" kern="1200">
              <a:solidFill>
                <a:prstClr val="white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650" y="1205345"/>
            <a:ext cx="4882903" cy="4405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956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8"/>
          <p:cNvSpPr txBox="1">
            <a:spLocks noGrp="1"/>
          </p:cNvSpPr>
          <p:nvPr>
            <p:ph type="sldNum" idx="12"/>
          </p:nvPr>
        </p:nvSpPr>
        <p:spPr>
          <a:xfrm>
            <a:off x="11095101" y="6471999"/>
            <a:ext cx="205104" cy="178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DO"/>
              <a:t>2</a:t>
            </a:fld>
            <a:endParaRPr/>
          </a:p>
        </p:txBody>
      </p:sp>
      <p:sp>
        <p:nvSpPr>
          <p:cNvPr id="300" name="Google Shape;300;p18"/>
          <p:cNvSpPr/>
          <p:nvPr/>
        </p:nvSpPr>
        <p:spPr>
          <a:xfrm>
            <a:off x="838200" y="1266825"/>
            <a:ext cx="10515600" cy="0"/>
          </a:xfrm>
          <a:custGeom>
            <a:avLst/>
            <a:gdLst/>
            <a:ahLst/>
            <a:cxnLst/>
            <a:rect l="l" t="t" r="r" b="b"/>
            <a:pathLst>
              <a:path w="10515600" h="120000" extrusionOk="0">
                <a:moveTo>
                  <a:pt x="0" y="0"/>
                </a:moveTo>
                <a:lnTo>
                  <a:pt x="10515600" y="0"/>
                </a:lnTo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18"/>
          <p:cNvSpPr txBox="1">
            <a:spLocks noGrp="1"/>
          </p:cNvSpPr>
          <p:nvPr>
            <p:ph type="title"/>
          </p:nvPr>
        </p:nvSpPr>
        <p:spPr>
          <a:xfrm>
            <a:off x="917575" y="419480"/>
            <a:ext cx="2522220" cy="701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5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DO" sz="4400" b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Contenido</a:t>
            </a:r>
            <a:endParaRPr sz="4400" b="1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02" name="Google Shape;302;p18"/>
          <p:cNvGrpSpPr/>
          <p:nvPr/>
        </p:nvGrpSpPr>
        <p:grpSpPr>
          <a:xfrm>
            <a:off x="917575" y="1506676"/>
            <a:ext cx="10382707" cy="5210525"/>
            <a:chOff x="0" y="79083"/>
            <a:chExt cx="8128000" cy="5260500"/>
          </a:xfrm>
        </p:grpSpPr>
        <p:sp>
          <p:nvSpPr>
            <p:cNvPr id="303" name="Google Shape;303;p18"/>
            <p:cNvSpPr/>
            <p:nvPr/>
          </p:nvSpPr>
          <p:spPr>
            <a:xfrm>
              <a:off x="0" y="79083"/>
              <a:ext cx="8128000" cy="994500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18"/>
            <p:cNvSpPr txBox="1"/>
            <p:nvPr/>
          </p:nvSpPr>
          <p:spPr>
            <a:xfrm>
              <a:off x="48547" y="127630"/>
              <a:ext cx="8030906" cy="8974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250" tIns="95250" rIns="95250" bIns="952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DO" sz="25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Introducción a los impuestos en la República Dominicana y Formatos de envío de datos</a:t>
              </a:r>
              <a:endParaRPr sz="25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18"/>
            <p:cNvSpPr/>
            <p:nvPr/>
          </p:nvSpPr>
          <p:spPr>
            <a:xfrm>
              <a:off x="0" y="1145583"/>
              <a:ext cx="8128000" cy="994500"/>
            </a:xfrm>
            <a:prstGeom prst="roundRect">
              <a:avLst>
                <a:gd name="adj" fmla="val 16667"/>
              </a:avLst>
            </a:prstGeom>
            <a:solidFill>
              <a:srgbClr val="7F7F7F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18"/>
            <p:cNvSpPr txBox="1"/>
            <p:nvPr/>
          </p:nvSpPr>
          <p:spPr>
            <a:xfrm>
              <a:off x="48547" y="1194130"/>
              <a:ext cx="8030906" cy="8974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250" tIns="95250" rIns="95250" bIns="952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DO" sz="25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Declaración jurada de Otras Retenciones y Retribuciones  Complementarias (IR-17) y Retenciones de </a:t>
              </a:r>
              <a:r>
                <a:rPr lang="es-DO" sz="2500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I.S.R</a:t>
              </a:r>
              <a:r>
                <a:rPr lang="es-DO" sz="25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endParaRPr sz="25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" name="Google Shape;307;p18"/>
            <p:cNvSpPr/>
            <p:nvPr/>
          </p:nvSpPr>
          <p:spPr>
            <a:xfrm>
              <a:off x="0" y="2212083"/>
              <a:ext cx="8128000" cy="994500"/>
            </a:xfrm>
            <a:prstGeom prst="roundRect">
              <a:avLst>
                <a:gd name="adj" fmla="val 16667"/>
              </a:avLst>
            </a:prstGeom>
            <a:solidFill>
              <a:srgbClr val="92CCDC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18"/>
            <p:cNvSpPr txBox="1"/>
            <p:nvPr/>
          </p:nvSpPr>
          <p:spPr>
            <a:xfrm>
              <a:off x="48547" y="2260630"/>
              <a:ext cx="8030906" cy="8974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250" tIns="95250" rIns="95250" bIns="952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DO" sz="2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Declaración Jurada del Impuesto sobre Transferencias de Bienes Industrializados y Servicios (IT-1)</a:t>
              </a:r>
              <a:endParaRPr sz="2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18"/>
            <p:cNvSpPr/>
            <p:nvPr/>
          </p:nvSpPr>
          <p:spPr>
            <a:xfrm>
              <a:off x="0" y="3278583"/>
              <a:ext cx="8128000" cy="994500"/>
            </a:xfrm>
            <a:prstGeom prst="roundRect">
              <a:avLst>
                <a:gd name="adj" fmla="val 16667"/>
              </a:avLst>
            </a:prstGeom>
            <a:solidFill>
              <a:srgbClr val="31859B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18"/>
            <p:cNvSpPr txBox="1"/>
            <p:nvPr/>
          </p:nvSpPr>
          <p:spPr>
            <a:xfrm>
              <a:off x="48547" y="3327130"/>
              <a:ext cx="8030906" cy="8974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250" tIns="95250" rIns="95250" bIns="952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DO" sz="25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Retenciones de </a:t>
              </a:r>
              <a:r>
                <a:rPr lang="es-DO" sz="2500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ITBIS</a:t>
              </a:r>
              <a:r>
                <a:rPr lang="es-DO" sz="25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 (Normas 2-05, 8-04, 6-13, 7-07, 7-09, </a:t>
              </a:r>
              <a:r>
                <a:rPr lang="es-DO" sz="2500" dirty="0" smtClean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01-11 </a:t>
              </a:r>
              <a:r>
                <a:rPr lang="es-DO" sz="25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y prácticas de </a:t>
              </a:r>
              <a:r>
                <a:rPr lang="es-DO" sz="2500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ITBIS</a:t>
              </a:r>
              <a:r>
                <a:rPr lang="es-DO" sz="25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)</a:t>
              </a:r>
              <a:endParaRPr sz="25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" name="Google Shape;311;p18"/>
            <p:cNvSpPr/>
            <p:nvPr/>
          </p:nvSpPr>
          <p:spPr>
            <a:xfrm>
              <a:off x="0" y="4345083"/>
              <a:ext cx="8128000" cy="994500"/>
            </a:xfrm>
            <a:prstGeom prst="roundRect">
              <a:avLst>
                <a:gd name="adj" fmla="val 16667"/>
              </a:avLst>
            </a:prstGeom>
            <a:solidFill>
              <a:srgbClr val="205867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18"/>
            <p:cNvSpPr txBox="1"/>
            <p:nvPr/>
          </p:nvSpPr>
          <p:spPr>
            <a:xfrm>
              <a:off x="48547" y="4393630"/>
              <a:ext cx="8030906" cy="8974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250" tIns="95250" rIns="95250" bIns="952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DO" sz="25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Prácticas y repaso del IT-1 e IR-17</a:t>
              </a:r>
              <a:endParaRPr sz="25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22"/>
          <p:cNvSpPr txBox="1">
            <a:spLocks noGrp="1"/>
          </p:cNvSpPr>
          <p:nvPr>
            <p:ph type="title"/>
          </p:nvPr>
        </p:nvSpPr>
        <p:spPr>
          <a:xfrm>
            <a:off x="493208" y="-386481"/>
            <a:ext cx="10436100" cy="13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5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DO" sz="2800" b="1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Impuestos en la República Dominicana</a:t>
            </a:r>
            <a:endParaRPr sz="2800" b="1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22"/>
          <p:cNvSpPr/>
          <p:nvPr/>
        </p:nvSpPr>
        <p:spPr>
          <a:xfrm>
            <a:off x="838200" y="1371600"/>
            <a:ext cx="10515600" cy="0"/>
          </a:xfrm>
          <a:custGeom>
            <a:avLst/>
            <a:gdLst/>
            <a:ahLst/>
            <a:cxnLst/>
            <a:rect l="l" t="t" r="r" b="b"/>
            <a:pathLst>
              <a:path w="10515600" h="120000" extrusionOk="0">
                <a:moveTo>
                  <a:pt x="0" y="0"/>
                </a:moveTo>
                <a:lnTo>
                  <a:pt x="10515600" y="0"/>
                </a:lnTo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22"/>
          <p:cNvSpPr/>
          <p:nvPr/>
        </p:nvSpPr>
        <p:spPr>
          <a:xfrm rot="5400000">
            <a:off x="2629852" y="4077651"/>
            <a:ext cx="142875" cy="5417820"/>
          </a:xfrm>
          <a:custGeom>
            <a:avLst/>
            <a:gdLst/>
            <a:ahLst/>
            <a:cxnLst/>
            <a:rect l="l" t="t" r="r" b="b"/>
            <a:pathLst>
              <a:path w="152400" h="6858000" extrusionOk="0">
                <a:moveTo>
                  <a:pt x="0" y="6858000"/>
                </a:moveTo>
                <a:lnTo>
                  <a:pt x="152400" y="6858000"/>
                </a:lnTo>
                <a:lnTo>
                  <a:pt x="152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31859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22"/>
          <p:cNvSpPr/>
          <p:nvPr/>
        </p:nvSpPr>
        <p:spPr>
          <a:xfrm rot="-5400000">
            <a:off x="8733474" y="3391852"/>
            <a:ext cx="142875" cy="6789420"/>
          </a:xfrm>
          <a:custGeom>
            <a:avLst/>
            <a:gdLst/>
            <a:ahLst/>
            <a:cxnLst/>
            <a:rect l="l" t="t" r="r" b="b"/>
            <a:pathLst>
              <a:path w="142875" h="6858000" extrusionOk="0">
                <a:moveTo>
                  <a:pt x="0" y="6858000"/>
                </a:moveTo>
                <a:lnTo>
                  <a:pt x="142875" y="6858000"/>
                </a:lnTo>
                <a:lnTo>
                  <a:pt x="142875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95959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22"/>
          <p:cNvSpPr txBox="1"/>
          <p:nvPr/>
        </p:nvSpPr>
        <p:spPr>
          <a:xfrm>
            <a:off x="246925" y="766989"/>
            <a:ext cx="7373076" cy="2923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DO" sz="2400" b="1" dirty="0">
                <a:latin typeface="Calibri"/>
                <a:ea typeface="Calibri"/>
                <a:cs typeface="Calibri"/>
                <a:sym typeface="Calibri"/>
              </a:rPr>
              <a:t>¿Qué son los impuestos?</a:t>
            </a:r>
            <a:endParaRPr sz="2400" b="1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DO" sz="2000" dirty="0">
                <a:latin typeface="Calibri"/>
                <a:ea typeface="Calibri"/>
                <a:cs typeface="Calibri"/>
                <a:sym typeface="Calibri"/>
              </a:rPr>
              <a:t>Son las contribuciones que deben pagar por ley los ciudadanos y las empresas para que el Estado pueda cubrir las necesidades comunes. Con los recursos recaudados se construyen y se mantienen los bienes públicos como las escuelas, parques, hospitales, calles y carreteras; también permite el pago de los servidores públicos y servicios como el sistema de atención a emergencias (9-1-1), los acueductos y el transporte público.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1" name="Google Shape;39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839937"/>
            <a:ext cx="5744300" cy="294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C:\Users\Contadora\Downloads\ChatGPT Image 6 oct 2025, 14_47_58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49"/>
          <a:stretch/>
        </p:blipFill>
        <p:spPr bwMode="auto">
          <a:xfrm>
            <a:off x="8218260" y="1488611"/>
            <a:ext cx="3857626" cy="50082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23"/>
          <p:cNvSpPr txBox="1">
            <a:spLocks noGrp="1"/>
          </p:cNvSpPr>
          <p:nvPr>
            <p:ph type="title"/>
          </p:nvPr>
        </p:nvSpPr>
        <p:spPr>
          <a:xfrm>
            <a:off x="1044750" y="19918"/>
            <a:ext cx="10436100" cy="13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5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DO" sz="2800" b="1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Impuestos en la República Dominicana</a:t>
            </a:r>
            <a:endParaRPr sz="2800" b="1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23"/>
          <p:cNvSpPr/>
          <p:nvPr/>
        </p:nvSpPr>
        <p:spPr>
          <a:xfrm rot="5400000">
            <a:off x="2629852" y="4077651"/>
            <a:ext cx="142875" cy="5417820"/>
          </a:xfrm>
          <a:custGeom>
            <a:avLst/>
            <a:gdLst/>
            <a:ahLst/>
            <a:cxnLst/>
            <a:rect l="l" t="t" r="r" b="b"/>
            <a:pathLst>
              <a:path w="152400" h="6858000" extrusionOk="0">
                <a:moveTo>
                  <a:pt x="0" y="6858000"/>
                </a:moveTo>
                <a:lnTo>
                  <a:pt x="152400" y="6858000"/>
                </a:lnTo>
                <a:lnTo>
                  <a:pt x="152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31859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23"/>
          <p:cNvSpPr/>
          <p:nvPr/>
        </p:nvSpPr>
        <p:spPr>
          <a:xfrm rot="-5400000">
            <a:off x="8733474" y="3391852"/>
            <a:ext cx="142875" cy="6789420"/>
          </a:xfrm>
          <a:custGeom>
            <a:avLst/>
            <a:gdLst/>
            <a:ahLst/>
            <a:cxnLst/>
            <a:rect l="l" t="t" r="r" b="b"/>
            <a:pathLst>
              <a:path w="142875" h="6858000" extrusionOk="0">
                <a:moveTo>
                  <a:pt x="0" y="6858000"/>
                </a:moveTo>
                <a:lnTo>
                  <a:pt x="142875" y="6858000"/>
                </a:lnTo>
                <a:lnTo>
                  <a:pt x="142875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95959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99" name="Google Shape;399;p23"/>
          <p:cNvGrpSpPr/>
          <p:nvPr/>
        </p:nvGrpSpPr>
        <p:grpSpPr>
          <a:xfrm>
            <a:off x="975250" y="954910"/>
            <a:ext cx="2123851" cy="4948342"/>
            <a:chOff x="984170" y="283725"/>
            <a:chExt cx="2228127" cy="4076400"/>
          </a:xfrm>
        </p:grpSpPr>
        <p:sp>
          <p:nvSpPr>
            <p:cNvPr id="400" name="Google Shape;400;p23"/>
            <p:cNvSpPr/>
            <p:nvPr/>
          </p:nvSpPr>
          <p:spPr>
            <a:xfrm>
              <a:off x="1178650" y="283725"/>
              <a:ext cx="2030400" cy="4076400"/>
            </a:xfrm>
            <a:prstGeom prst="rect">
              <a:avLst/>
            </a:prstGeom>
            <a:solidFill>
              <a:srgbClr val="1B78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401" name="Google Shape;401;p23"/>
            <p:cNvSpPr/>
            <p:nvPr/>
          </p:nvSpPr>
          <p:spPr>
            <a:xfrm>
              <a:off x="1181897" y="341749"/>
              <a:ext cx="2030400" cy="2490600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1D7E7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402" name="Google Shape;402;p23"/>
            <p:cNvSpPr/>
            <p:nvPr/>
          </p:nvSpPr>
          <p:spPr>
            <a:xfrm>
              <a:off x="1233923" y="912277"/>
              <a:ext cx="1815000" cy="4261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DO" dirty="0" err="1">
                  <a:solidFill>
                    <a:srgbClr val="1D7E74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ITBIS</a:t>
              </a:r>
              <a:endParaRPr dirty="0">
                <a:solidFill>
                  <a:srgbClr val="1D7E74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403" name="Google Shape;403;p23"/>
            <p:cNvSpPr/>
            <p:nvPr/>
          </p:nvSpPr>
          <p:spPr>
            <a:xfrm>
              <a:off x="1225904" y="1237899"/>
              <a:ext cx="1815000" cy="829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DO" sz="1050" dirty="0">
                  <a:solidFill>
                    <a:srgbClr val="1D7E74"/>
                  </a:solidFill>
                  <a:latin typeface="Roboto"/>
                  <a:ea typeface="Roboto"/>
                  <a:cs typeface="Roboto"/>
                  <a:sym typeface="Roboto"/>
                </a:rPr>
                <a:t>Es un impuesto general al consumo tipo valor agregado que se aplica a la transferencia e importación de bienes industrializados, así como a la prestación de servicios. </a:t>
              </a:r>
              <a:endParaRPr sz="1050" dirty="0">
                <a:solidFill>
                  <a:srgbClr val="1D7E74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04" name="Google Shape;404;p23"/>
            <p:cNvSpPr/>
            <p:nvPr/>
          </p:nvSpPr>
          <p:spPr>
            <a:xfrm>
              <a:off x="1233850" y="304650"/>
              <a:ext cx="1815000" cy="4284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DO" sz="4000" b="1" dirty="0">
                  <a:solidFill>
                    <a:srgbClr val="1D7E74"/>
                  </a:solidFill>
                  <a:latin typeface="Roboto"/>
                  <a:ea typeface="Roboto"/>
                  <a:cs typeface="Roboto"/>
                  <a:sym typeface="Roboto"/>
                </a:rPr>
                <a:t>18</a:t>
              </a:r>
              <a:r>
                <a:rPr lang="es-DO" sz="4000" dirty="0">
                  <a:solidFill>
                    <a:srgbClr val="1D7E74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%</a:t>
              </a:r>
              <a:endParaRPr sz="4000" dirty="0">
                <a:solidFill>
                  <a:srgbClr val="1D7E74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405" name="Google Shape;405;p23"/>
            <p:cNvSpPr/>
            <p:nvPr/>
          </p:nvSpPr>
          <p:spPr>
            <a:xfrm rot="5400000">
              <a:off x="1938854" y="2785391"/>
              <a:ext cx="389100" cy="278100"/>
            </a:xfrm>
            <a:prstGeom prst="rightArrow">
              <a:avLst>
                <a:gd name="adj1" fmla="val 34239"/>
                <a:gd name="adj2" fmla="val 57035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406" name="Google Shape;406;p23"/>
            <p:cNvSpPr/>
            <p:nvPr/>
          </p:nvSpPr>
          <p:spPr>
            <a:xfrm>
              <a:off x="984170" y="3172455"/>
              <a:ext cx="2145000" cy="108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609600" lvl="0" indent="-35560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800"/>
                <a:buFont typeface="Roboto"/>
                <a:buChar char="●"/>
              </a:pPr>
              <a:r>
                <a:rPr lang="es-DO" sz="1050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Los primeros 20 días del mes siguiente al periodo declarado</a:t>
              </a:r>
              <a:endParaRPr sz="105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407" name="Google Shape;407;p23"/>
          <p:cNvGrpSpPr/>
          <p:nvPr/>
        </p:nvGrpSpPr>
        <p:grpSpPr>
          <a:xfrm>
            <a:off x="3005433" y="954910"/>
            <a:ext cx="2120756" cy="4948342"/>
            <a:chOff x="984170" y="283725"/>
            <a:chExt cx="2224880" cy="4076400"/>
          </a:xfrm>
        </p:grpSpPr>
        <p:sp>
          <p:nvSpPr>
            <p:cNvPr id="408" name="Google Shape;408;p23"/>
            <p:cNvSpPr/>
            <p:nvPr/>
          </p:nvSpPr>
          <p:spPr>
            <a:xfrm>
              <a:off x="1178650" y="283725"/>
              <a:ext cx="2030400" cy="4076400"/>
            </a:xfrm>
            <a:prstGeom prst="rect">
              <a:avLst/>
            </a:prstGeom>
            <a:solidFill>
              <a:srgbClr val="1B78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23"/>
            <p:cNvSpPr/>
            <p:nvPr/>
          </p:nvSpPr>
          <p:spPr>
            <a:xfrm>
              <a:off x="1118210" y="405263"/>
              <a:ext cx="2030400" cy="2490600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1D7E7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23"/>
            <p:cNvSpPr/>
            <p:nvPr/>
          </p:nvSpPr>
          <p:spPr>
            <a:xfrm>
              <a:off x="1233923" y="808094"/>
              <a:ext cx="1815000" cy="60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DO" sz="1300" dirty="0">
                  <a:solidFill>
                    <a:srgbClr val="1D7E74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Impuesto Sobre la Renta</a:t>
              </a:r>
              <a:endParaRPr sz="1300" dirty="0">
                <a:solidFill>
                  <a:srgbClr val="1D7E74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411" name="Google Shape;411;p23"/>
            <p:cNvSpPr/>
            <p:nvPr/>
          </p:nvSpPr>
          <p:spPr>
            <a:xfrm>
              <a:off x="1225904" y="1237899"/>
              <a:ext cx="1815000" cy="829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DO" sz="1050" dirty="0">
                  <a:solidFill>
                    <a:srgbClr val="1D7E74"/>
                  </a:solidFill>
                  <a:latin typeface="Roboto"/>
                  <a:ea typeface="Roboto"/>
                  <a:cs typeface="Roboto"/>
                  <a:sym typeface="Roboto"/>
                </a:rPr>
                <a:t>Es el impuesto que grava toda renta, ingreso, utilidad o beneficio, obtenido por personas físicas, sociedades y sucesiones indivisas, en un período fiscal determinado. </a:t>
              </a:r>
              <a:endParaRPr sz="1050" dirty="0">
                <a:solidFill>
                  <a:srgbClr val="1D7E74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12" name="Google Shape;412;p23"/>
            <p:cNvSpPr/>
            <p:nvPr/>
          </p:nvSpPr>
          <p:spPr>
            <a:xfrm>
              <a:off x="1286350" y="304650"/>
              <a:ext cx="1815000" cy="4416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DO" sz="3600" b="1" dirty="0">
                  <a:solidFill>
                    <a:srgbClr val="1D7E74"/>
                  </a:solidFill>
                  <a:latin typeface="Roboto"/>
                  <a:ea typeface="Roboto"/>
                  <a:cs typeface="Roboto"/>
                  <a:sym typeface="Roboto"/>
                </a:rPr>
                <a:t>27</a:t>
              </a:r>
              <a:r>
                <a:rPr lang="es-DO" sz="3600" dirty="0">
                  <a:solidFill>
                    <a:srgbClr val="1D7E74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%</a:t>
              </a:r>
              <a:endParaRPr sz="3600" dirty="0">
                <a:solidFill>
                  <a:srgbClr val="1D7E74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413" name="Google Shape;413;p23"/>
            <p:cNvSpPr/>
            <p:nvPr/>
          </p:nvSpPr>
          <p:spPr>
            <a:xfrm rot="5400000">
              <a:off x="1938854" y="2785391"/>
              <a:ext cx="389100" cy="278100"/>
            </a:xfrm>
            <a:prstGeom prst="rightArrow">
              <a:avLst>
                <a:gd name="adj1" fmla="val 34239"/>
                <a:gd name="adj2" fmla="val 57035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3"/>
            <p:cNvSpPr/>
            <p:nvPr/>
          </p:nvSpPr>
          <p:spPr>
            <a:xfrm>
              <a:off x="984170" y="3172455"/>
              <a:ext cx="2145000" cy="108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609600" lvl="0" indent="-35560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800"/>
                <a:buFont typeface="Roboto"/>
                <a:buChar char="●"/>
              </a:pPr>
              <a:r>
                <a:rPr lang="es-DO" sz="1000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Persona física</a:t>
              </a:r>
              <a:endParaRPr sz="10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60960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DO" sz="1000" dirty="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31 de Marzo</a:t>
              </a:r>
              <a:endParaRPr sz="10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609600" lvl="0" indent="-35560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800"/>
                <a:buFont typeface="Roboto"/>
                <a:buChar char="●"/>
              </a:pPr>
              <a:r>
                <a:rPr lang="es-DO" sz="1000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Persona </a:t>
              </a:r>
              <a:r>
                <a:rPr lang="es-DO" sz="1000" dirty="0" err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juridica</a:t>
              </a:r>
              <a:endParaRPr sz="10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60960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DO" sz="1000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120 días después del cierre fiscal</a:t>
              </a:r>
              <a:endParaRPr sz="10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60960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415" name="Google Shape;415;p23"/>
          <p:cNvGrpSpPr/>
          <p:nvPr/>
        </p:nvGrpSpPr>
        <p:grpSpPr>
          <a:xfrm>
            <a:off x="5035617" y="954910"/>
            <a:ext cx="2120756" cy="4948342"/>
            <a:chOff x="984170" y="283725"/>
            <a:chExt cx="2224880" cy="4076400"/>
          </a:xfrm>
        </p:grpSpPr>
        <p:sp>
          <p:nvSpPr>
            <p:cNvPr id="416" name="Google Shape;416;p23"/>
            <p:cNvSpPr/>
            <p:nvPr/>
          </p:nvSpPr>
          <p:spPr>
            <a:xfrm>
              <a:off x="1178650" y="283725"/>
              <a:ext cx="2030400" cy="4076400"/>
            </a:xfrm>
            <a:prstGeom prst="rect">
              <a:avLst/>
            </a:prstGeom>
            <a:solidFill>
              <a:srgbClr val="1B78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3"/>
            <p:cNvSpPr/>
            <p:nvPr/>
          </p:nvSpPr>
          <p:spPr>
            <a:xfrm>
              <a:off x="1118210" y="357495"/>
              <a:ext cx="2030400" cy="2490600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1D7E7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3"/>
            <p:cNvSpPr/>
            <p:nvPr/>
          </p:nvSpPr>
          <p:spPr>
            <a:xfrm>
              <a:off x="1233923" y="755345"/>
              <a:ext cx="1815000" cy="60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DO" sz="1300" dirty="0">
                  <a:solidFill>
                    <a:srgbClr val="1D7E74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Impuesto Selectivo al consumo</a:t>
              </a:r>
              <a:endParaRPr sz="1300" dirty="0">
                <a:solidFill>
                  <a:srgbClr val="1D7E74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419" name="Google Shape;419;p23"/>
            <p:cNvSpPr/>
            <p:nvPr/>
          </p:nvSpPr>
          <p:spPr>
            <a:xfrm>
              <a:off x="1225904" y="1238005"/>
              <a:ext cx="1815000" cy="829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DO" sz="1050" dirty="0">
                  <a:solidFill>
                    <a:srgbClr val="1D7E74"/>
                  </a:solidFill>
                  <a:latin typeface="Roboto"/>
                  <a:ea typeface="Roboto"/>
                  <a:cs typeface="Roboto"/>
                  <a:sym typeface="Roboto"/>
                </a:rPr>
                <a:t>Es el impuesto que grava las transferencias de algunos bienes de producción nacional a nivel de fabricación, así como su importación; servicios de telecomunicaciones y de seguros. </a:t>
              </a:r>
              <a:endParaRPr sz="1050" dirty="0">
                <a:solidFill>
                  <a:srgbClr val="1D7E74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50" dirty="0">
                <a:solidFill>
                  <a:srgbClr val="1D7E74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50" dirty="0">
                <a:solidFill>
                  <a:srgbClr val="1D7E74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50" dirty="0">
                <a:solidFill>
                  <a:srgbClr val="1D7E74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50" dirty="0">
                <a:solidFill>
                  <a:srgbClr val="1D7E74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20" name="Google Shape;420;p23"/>
            <p:cNvSpPr/>
            <p:nvPr/>
          </p:nvSpPr>
          <p:spPr>
            <a:xfrm>
              <a:off x="1233850" y="356738"/>
              <a:ext cx="1815000" cy="33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DO" sz="3600" b="1" dirty="0" smtClean="0">
                  <a:solidFill>
                    <a:srgbClr val="1D7E74"/>
                  </a:solidFill>
                  <a:latin typeface="Roboto"/>
                  <a:ea typeface="Roboto"/>
                  <a:cs typeface="Roboto"/>
                  <a:sym typeface="Roboto"/>
                </a:rPr>
                <a:t>10</a:t>
              </a:r>
              <a:r>
                <a:rPr lang="es-DO" sz="3600" dirty="0" smtClean="0">
                  <a:solidFill>
                    <a:srgbClr val="1D7E74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%</a:t>
              </a:r>
              <a:endParaRPr sz="3600" dirty="0">
                <a:solidFill>
                  <a:srgbClr val="1D7E74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421" name="Google Shape;421;p23"/>
            <p:cNvSpPr/>
            <p:nvPr/>
          </p:nvSpPr>
          <p:spPr>
            <a:xfrm rot="5400000">
              <a:off x="1938854" y="2785391"/>
              <a:ext cx="389100" cy="278100"/>
            </a:xfrm>
            <a:prstGeom prst="rightArrow">
              <a:avLst>
                <a:gd name="adj1" fmla="val 34239"/>
                <a:gd name="adj2" fmla="val 57035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23"/>
            <p:cNvSpPr/>
            <p:nvPr/>
          </p:nvSpPr>
          <p:spPr>
            <a:xfrm>
              <a:off x="984170" y="3172455"/>
              <a:ext cx="2145000" cy="108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609600" lvl="0" indent="-35560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800"/>
                <a:buFont typeface="Roboto"/>
                <a:buChar char="●"/>
              </a:pPr>
              <a:r>
                <a:rPr lang="es-DO" sz="1050" dirty="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Los primeros 20 días del mes siguiente al periodo declarado</a:t>
              </a:r>
              <a:endParaRPr sz="105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423" name="Google Shape;423;p23"/>
          <p:cNvGrpSpPr/>
          <p:nvPr/>
        </p:nvGrpSpPr>
        <p:grpSpPr>
          <a:xfrm>
            <a:off x="7065800" y="939130"/>
            <a:ext cx="2157950" cy="4964121"/>
            <a:chOff x="984170" y="270726"/>
            <a:chExt cx="2263901" cy="4089399"/>
          </a:xfrm>
        </p:grpSpPr>
        <p:sp>
          <p:nvSpPr>
            <p:cNvPr id="424" name="Google Shape;424;p23"/>
            <p:cNvSpPr/>
            <p:nvPr/>
          </p:nvSpPr>
          <p:spPr>
            <a:xfrm>
              <a:off x="1178650" y="283725"/>
              <a:ext cx="2030400" cy="4076400"/>
            </a:xfrm>
            <a:prstGeom prst="rect">
              <a:avLst/>
            </a:prstGeom>
            <a:solidFill>
              <a:srgbClr val="1B78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23"/>
            <p:cNvSpPr/>
            <p:nvPr/>
          </p:nvSpPr>
          <p:spPr>
            <a:xfrm>
              <a:off x="1118210" y="341749"/>
              <a:ext cx="2030400" cy="2490600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1D7E7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23"/>
            <p:cNvSpPr/>
            <p:nvPr/>
          </p:nvSpPr>
          <p:spPr>
            <a:xfrm>
              <a:off x="1233924" y="726561"/>
              <a:ext cx="1815000" cy="60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DO" sz="1300" dirty="0">
                  <a:solidFill>
                    <a:srgbClr val="1D7E74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Impuestos Sobre Sucesiones y donaciones</a:t>
              </a:r>
              <a:endParaRPr sz="1300" dirty="0">
                <a:solidFill>
                  <a:srgbClr val="1D7E74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427" name="Google Shape;427;p23"/>
            <p:cNvSpPr/>
            <p:nvPr/>
          </p:nvSpPr>
          <p:spPr>
            <a:xfrm>
              <a:off x="1233924" y="1382651"/>
              <a:ext cx="1815000" cy="829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DO" sz="1050" dirty="0">
                  <a:solidFill>
                    <a:srgbClr val="1D7E74"/>
                  </a:solidFill>
                  <a:latin typeface="Roboto"/>
                  <a:ea typeface="Roboto"/>
                  <a:cs typeface="Roboto"/>
                  <a:sym typeface="Roboto"/>
                </a:rPr>
                <a:t>Sucesión es la transmisión del conjunto de bienes, derechos y obligaciones que los sucesores (herederos) obtienen tras la muerte de alguien. En este caso, es sinónimo de herencia.</a:t>
              </a:r>
              <a:endParaRPr sz="1050" dirty="0">
                <a:solidFill>
                  <a:srgbClr val="1D7E74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50" dirty="0">
                <a:solidFill>
                  <a:srgbClr val="1D7E74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28" name="Google Shape;428;p23"/>
            <p:cNvSpPr/>
            <p:nvPr/>
          </p:nvSpPr>
          <p:spPr>
            <a:xfrm>
              <a:off x="1217671" y="270726"/>
              <a:ext cx="2030400" cy="6415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DO" sz="2400" b="1" dirty="0">
                  <a:solidFill>
                    <a:srgbClr val="1D7E74"/>
                  </a:solidFill>
                  <a:latin typeface="Roboto"/>
                  <a:ea typeface="Roboto"/>
                  <a:cs typeface="Roboto"/>
                  <a:sym typeface="Roboto"/>
                </a:rPr>
                <a:t>03</a:t>
              </a:r>
              <a:r>
                <a:rPr lang="es-DO" sz="2400" dirty="0">
                  <a:solidFill>
                    <a:srgbClr val="1D7E74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% y </a:t>
              </a:r>
              <a:r>
                <a:rPr lang="es-DO" sz="2400" b="1" dirty="0">
                  <a:solidFill>
                    <a:srgbClr val="1D7E74"/>
                  </a:solidFill>
                  <a:latin typeface="Roboto"/>
                  <a:ea typeface="Roboto"/>
                  <a:cs typeface="Roboto"/>
                  <a:sym typeface="Roboto"/>
                </a:rPr>
                <a:t>27</a:t>
              </a:r>
              <a:r>
                <a:rPr lang="es-DO" sz="2400" dirty="0">
                  <a:solidFill>
                    <a:srgbClr val="1D7E74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%</a:t>
              </a:r>
              <a:endParaRPr sz="2400" dirty="0">
                <a:solidFill>
                  <a:srgbClr val="1D7E74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429" name="Google Shape;429;p23"/>
            <p:cNvSpPr/>
            <p:nvPr/>
          </p:nvSpPr>
          <p:spPr>
            <a:xfrm rot="5400000">
              <a:off x="1938854" y="2785391"/>
              <a:ext cx="389100" cy="278100"/>
            </a:xfrm>
            <a:prstGeom prst="rightArrow">
              <a:avLst>
                <a:gd name="adj1" fmla="val 34239"/>
                <a:gd name="adj2" fmla="val 57035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3"/>
            <p:cNvSpPr/>
            <p:nvPr/>
          </p:nvSpPr>
          <p:spPr>
            <a:xfrm>
              <a:off x="984170" y="3172455"/>
              <a:ext cx="2145000" cy="108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609600" lvl="0" indent="-35560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800"/>
                <a:buFont typeface="Roboto"/>
                <a:buChar char="●"/>
              </a:pPr>
              <a:r>
                <a:rPr lang="es-DO" sz="1050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Al momento de recibir la herencia o donación </a:t>
              </a:r>
              <a:endParaRPr sz="105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431" name="Google Shape;431;p23"/>
          <p:cNvGrpSpPr/>
          <p:nvPr/>
        </p:nvGrpSpPr>
        <p:grpSpPr>
          <a:xfrm>
            <a:off x="9095983" y="954910"/>
            <a:ext cx="2120756" cy="4948342"/>
            <a:chOff x="984170" y="283725"/>
            <a:chExt cx="2224880" cy="4076400"/>
          </a:xfrm>
        </p:grpSpPr>
        <p:sp>
          <p:nvSpPr>
            <p:cNvPr id="432" name="Google Shape;432;p23"/>
            <p:cNvSpPr/>
            <p:nvPr/>
          </p:nvSpPr>
          <p:spPr>
            <a:xfrm>
              <a:off x="1178650" y="283725"/>
              <a:ext cx="2030400" cy="4076400"/>
            </a:xfrm>
            <a:prstGeom prst="rect">
              <a:avLst/>
            </a:prstGeom>
            <a:solidFill>
              <a:srgbClr val="1B78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200"/>
            </a:p>
          </p:txBody>
        </p:sp>
        <p:sp>
          <p:nvSpPr>
            <p:cNvPr id="433" name="Google Shape;433;p23"/>
            <p:cNvSpPr/>
            <p:nvPr/>
          </p:nvSpPr>
          <p:spPr>
            <a:xfrm>
              <a:off x="1118210" y="341749"/>
              <a:ext cx="2030400" cy="2490600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1D7E7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23"/>
            <p:cNvSpPr/>
            <p:nvPr/>
          </p:nvSpPr>
          <p:spPr>
            <a:xfrm>
              <a:off x="1233923" y="774550"/>
              <a:ext cx="1815000" cy="60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DO" sz="1300" dirty="0">
                  <a:solidFill>
                    <a:srgbClr val="1D7E74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Impuesto al Patrimonio inmobiliario</a:t>
              </a:r>
              <a:endParaRPr sz="1300" dirty="0">
                <a:solidFill>
                  <a:srgbClr val="1D7E74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435" name="Google Shape;435;p23"/>
            <p:cNvSpPr/>
            <p:nvPr/>
          </p:nvSpPr>
          <p:spPr>
            <a:xfrm>
              <a:off x="1225904" y="1466763"/>
              <a:ext cx="1815000" cy="829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DO" sz="1050" dirty="0">
                  <a:solidFill>
                    <a:srgbClr val="1D7E74"/>
                  </a:solidFill>
                  <a:latin typeface="Roboto"/>
                  <a:ea typeface="Roboto"/>
                  <a:cs typeface="Roboto"/>
                  <a:sym typeface="Roboto"/>
                </a:rPr>
                <a:t>Es un impuesto anual que se aplica sobre la suma total del patrimonio inmobiliario gravado que tienen registrados las personas físicas y Fideicomisos.</a:t>
              </a:r>
              <a:endParaRPr sz="1050" dirty="0">
                <a:solidFill>
                  <a:srgbClr val="1D7E74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50" dirty="0">
                <a:solidFill>
                  <a:srgbClr val="1D7E74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50" dirty="0">
                <a:solidFill>
                  <a:srgbClr val="1D7E74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50" dirty="0">
                <a:solidFill>
                  <a:srgbClr val="1D7E74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36" name="Google Shape;436;p23"/>
            <p:cNvSpPr/>
            <p:nvPr/>
          </p:nvSpPr>
          <p:spPr>
            <a:xfrm>
              <a:off x="1233923" y="292610"/>
              <a:ext cx="1815000" cy="4524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DO" sz="4000" b="1" dirty="0">
                  <a:solidFill>
                    <a:srgbClr val="1D7E74"/>
                  </a:solidFill>
                  <a:latin typeface="Roboto"/>
                  <a:ea typeface="Roboto"/>
                  <a:cs typeface="Roboto"/>
                  <a:sym typeface="Roboto"/>
                </a:rPr>
                <a:t>1</a:t>
              </a:r>
              <a:r>
                <a:rPr lang="es-DO" sz="4000" dirty="0">
                  <a:solidFill>
                    <a:srgbClr val="1D7E74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%</a:t>
              </a:r>
              <a:endParaRPr sz="4000" dirty="0">
                <a:solidFill>
                  <a:srgbClr val="1D7E74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437" name="Google Shape;437;p23"/>
            <p:cNvSpPr/>
            <p:nvPr/>
          </p:nvSpPr>
          <p:spPr>
            <a:xfrm rot="5400000">
              <a:off x="1938854" y="2785391"/>
              <a:ext cx="389100" cy="278100"/>
            </a:xfrm>
            <a:prstGeom prst="rightArrow">
              <a:avLst>
                <a:gd name="adj1" fmla="val 34239"/>
                <a:gd name="adj2" fmla="val 57035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23"/>
            <p:cNvSpPr/>
            <p:nvPr/>
          </p:nvSpPr>
          <p:spPr>
            <a:xfrm>
              <a:off x="984170" y="3172455"/>
              <a:ext cx="2145000" cy="108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609600" lvl="0" indent="-35560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800"/>
                <a:buFont typeface="Roboto"/>
                <a:buChar char="●"/>
              </a:pPr>
              <a:r>
                <a:rPr lang="es-DO" sz="1100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Primeros 60 días del año  </a:t>
              </a:r>
              <a:endParaRPr sz="11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24"/>
          <p:cNvSpPr/>
          <p:nvPr/>
        </p:nvSpPr>
        <p:spPr>
          <a:xfrm rot="5400000">
            <a:off x="2629852" y="4077651"/>
            <a:ext cx="142875" cy="5417820"/>
          </a:xfrm>
          <a:custGeom>
            <a:avLst/>
            <a:gdLst/>
            <a:ahLst/>
            <a:cxnLst/>
            <a:rect l="l" t="t" r="r" b="b"/>
            <a:pathLst>
              <a:path w="152400" h="6858000" extrusionOk="0">
                <a:moveTo>
                  <a:pt x="0" y="6858000"/>
                </a:moveTo>
                <a:lnTo>
                  <a:pt x="152400" y="6858000"/>
                </a:lnTo>
                <a:lnTo>
                  <a:pt x="152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31859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24"/>
          <p:cNvSpPr/>
          <p:nvPr/>
        </p:nvSpPr>
        <p:spPr>
          <a:xfrm rot="-5400000">
            <a:off x="8733474" y="3391852"/>
            <a:ext cx="142875" cy="6789420"/>
          </a:xfrm>
          <a:custGeom>
            <a:avLst/>
            <a:gdLst/>
            <a:ahLst/>
            <a:cxnLst/>
            <a:rect l="l" t="t" r="r" b="b"/>
            <a:pathLst>
              <a:path w="142875" h="6858000" extrusionOk="0">
                <a:moveTo>
                  <a:pt x="0" y="6858000"/>
                </a:moveTo>
                <a:lnTo>
                  <a:pt x="142875" y="6858000"/>
                </a:lnTo>
                <a:lnTo>
                  <a:pt x="142875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95959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25" y="4067128"/>
            <a:ext cx="2551164" cy="967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4100" y="593310"/>
            <a:ext cx="8115300" cy="5509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25"/>
          <p:cNvSpPr/>
          <p:nvPr/>
        </p:nvSpPr>
        <p:spPr>
          <a:xfrm>
            <a:off x="838200" y="1371600"/>
            <a:ext cx="10515600" cy="0"/>
          </a:xfrm>
          <a:custGeom>
            <a:avLst/>
            <a:gdLst/>
            <a:ahLst/>
            <a:cxnLst/>
            <a:rect l="l" t="t" r="r" b="b"/>
            <a:pathLst>
              <a:path w="10515600" h="120000" extrusionOk="0">
                <a:moveTo>
                  <a:pt x="0" y="0"/>
                </a:moveTo>
                <a:lnTo>
                  <a:pt x="10515600" y="0"/>
                </a:lnTo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Google Shape;479;p25"/>
          <p:cNvSpPr/>
          <p:nvPr/>
        </p:nvSpPr>
        <p:spPr>
          <a:xfrm rot="5400000">
            <a:off x="2629852" y="4077651"/>
            <a:ext cx="142875" cy="5417820"/>
          </a:xfrm>
          <a:custGeom>
            <a:avLst/>
            <a:gdLst/>
            <a:ahLst/>
            <a:cxnLst/>
            <a:rect l="l" t="t" r="r" b="b"/>
            <a:pathLst>
              <a:path w="152400" h="6858000" extrusionOk="0">
                <a:moveTo>
                  <a:pt x="0" y="6858000"/>
                </a:moveTo>
                <a:lnTo>
                  <a:pt x="152400" y="6858000"/>
                </a:lnTo>
                <a:lnTo>
                  <a:pt x="152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31859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0" name="Google Shape;480;p25"/>
          <p:cNvSpPr/>
          <p:nvPr/>
        </p:nvSpPr>
        <p:spPr>
          <a:xfrm rot="-5400000">
            <a:off x="8733474" y="3391852"/>
            <a:ext cx="142875" cy="6789420"/>
          </a:xfrm>
          <a:custGeom>
            <a:avLst/>
            <a:gdLst/>
            <a:ahLst/>
            <a:cxnLst/>
            <a:rect l="l" t="t" r="r" b="b"/>
            <a:pathLst>
              <a:path w="142875" h="6858000" extrusionOk="0">
                <a:moveTo>
                  <a:pt x="0" y="6858000"/>
                </a:moveTo>
                <a:lnTo>
                  <a:pt x="142875" y="6858000"/>
                </a:lnTo>
                <a:lnTo>
                  <a:pt x="142875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95959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1" y="471488"/>
            <a:ext cx="10922000" cy="595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2238" y="5462935"/>
            <a:ext cx="2551164" cy="967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6700" cy="6035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338" y="3120571"/>
            <a:ext cx="5856841" cy="3737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1370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89" b="4831"/>
          <a:stretch/>
        </p:blipFill>
        <p:spPr bwMode="auto">
          <a:xfrm>
            <a:off x="0" y="145144"/>
            <a:ext cx="6197600" cy="4810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6" t="4488"/>
          <a:stretch/>
        </p:blipFill>
        <p:spPr bwMode="auto">
          <a:xfrm>
            <a:off x="6324600" y="1915886"/>
            <a:ext cx="5867400" cy="4823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6447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26"/>
          <p:cNvSpPr txBox="1">
            <a:spLocks noGrp="1"/>
          </p:cNvSpPr>
          <p:nvPr>
            <p:ph type="title"/>
          </p:nvPr>
        </p:nvSpPr>
        <p:spPr>
          <a:xfrm>
            <a:off x="1044750" y="19918"/>
            <a:ext cx="10436100" cy="1801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5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DO" sz="3200" b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Descripción de los formatos de envío de datos</a:t>
            </a:r>
            <a:r>
              <a:rPr lang="es-DO" sz="3200" b="1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:.</a:t>
            </a:r>
            <a:endParaRPr sz="3200" b="1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p26"/>
          <p:cNvSpPr/>
          <p:nvPr/>
        </p:nvSpPr>
        <p:spPr>
          <a:xfrm>
            <a:off x="838200" y="1371600"/>
            <a:ext cx="10515600" cy="0"/>
          </a:xfrm>
          <a:custGeom>
            <a:avLst/>
            <a:gdLst/>
            <a:ahLst/>
            <a:cxnLst/>
            <a:rect l="l" t="t" r="r" b="b"/>
            <a:pathLst>
              <a:path w="10515600" h="120000" extrusionOk="0">
                <a:moveTo>
                  <a:pt x="0" y="0"/>
                </a:moveTo>
                <a:lnTo>
                  <a:pt x="10515600" y="0"/>
                </a:lnTo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26"/>
          <p:cNvSpPr/>
          <p:nvPr/>
        </p:nvSpPr>
        <p:spPr>
          <a:xfrm rot="5400000">
            <a:off x="2629852" y="4077651"/>
            <a:ext cx="142875" cy="5417820"/>
          </a:xfrm>
          <a:custGeom>
            <a:avLst/>
            <a:gdLst/>
            <a:ahLst/>
            <a:cxnLst/>
            <a:rect l="l" t="t" r="r" b="b"/>
            <a:pathLst>
              <a:path w="152400" h="6858000" extrusionOk="0">
                <a:moveTo>
                  <a:pt x="0" y="6858000"/>
                </a:moveTo>
                <a:lnTo>
                  <a:pt x="152400" y="6858000"/>
                </a:lnTo>
                <a:lnTo>
                  <a:pt x="152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31859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26"/>
          <p:cNvSpPr/>
          <p:nvPr/>
        </p:nvSpPr>
        <p:spPr>
          <a:xfrm rot="-5400000">
            <a:off x="8733474" y="3391852"/>
            <a:ext cx="142875" cy="6789420"/>
          </a:xfrm>
          <a:custGeom>
            <a:avLst/>
            <a:gdLst/>
            <a:ahLst/>
            <a:cxnLst/>
            <a:rect l="l" t="t" r="r" b="b"/>
            <a:pathLst>
              <a:path w="142875" h="6858000" extrusionOk="0">
                <a:moveTo>
                  <a:pt x="0" y="6858000"/>
                </a:moveTo>
                <a:lnTo>
                  <a:pt x="142875" y="6858000"/>
                </a:lnTo>
                <a:lnTo>
                  <a:pt x="142875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95959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26"/>
          <p:cNvSpPr txBox="1"/>
          <p:nvPr/>
        </p:nvSpPr>
        <p:spPr>
          <a:xfrm>
            <a:off x="682750" y="1371600"/>
            <a:ext cx="11421900" cy="61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DO" sz="3600" dirty="0">
                <a:latin typeface="Calibri"/>
                <a:ea typeface="Calibri"/>
                <a:cs typeface="Calibri"/>
                <a:sym typeface="Calibri"/>
              </a:rPr>
              <a:t>Formato de envío de datos 606</a:t>
            </a:r>
            <a:endParaRPr sz="36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DO" sz="2400" dirty="0">
                <a:latin typeface="Calibri"/>
                <a:ea typeface="Calibri"/>
                <a:cs typeface="Calibri"/>
                <a:sym typeface="Calibri"/>
              </a:rPr>
              <a:t>El formulario de envío 606 es utilizado para reportar la compra de bienes y servicios que incluyen número de comprobante fiscal (</a:t>
            </a:r>
            <a:r>
              <a:rPr lang="es-DO" sz="2400" dirty="0" err="1">
                <a:latin typeface="Calibri"/>
                <a:ea typeface="Calibri"/>
                <a:cs typeface="Calibri"/>
                <a:sym typeface="Calibri"/>
              </a:rPr>
              <a:t>NCF</a:t>
            </a:r>
            <a:r>
              <a:rPr lang="es-DO" sz="2400" dirty="0">
                <a:latin typeface="Calibri"/>
                <a:ea typeface="Calibri"/>
                <a:cs typeface="Calibri"/>
                <a:sym typeface="Calibri"/>
              </a:rPr>
              <a:t>), dicho reporte se debe realizar en los primeros 15 días de cada mes.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DO" sz="2400" dirty="0">
                <a:latin typeface="Calibri"/>
                <a:ea typeface="Calibri"/>
                <a:cs typeface="Calibri"/>
                <a:sym typeface="Calibri"/>
              </a:rPr>
              <a:t>• Costos y gastos para fines del </a:t>
            </a:r>
            <a:r>
              <a:rPr lang="es-DO" sz="2400" dirty="0" err="1">
                <a:latin typeface="Calibri"/>
                <a:ea typeface="Calibri"/>
                <a:cs typeface="Calibri"/>
                <a:sym typeface="Calibri"/>
              </a:rPr>
              <a:t>ISR</a:t>
            </a:r>
            <a:r>
              <a:rPr lang="es-DO" sz="2400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DO" sz="2400" dirty="0">
                <a:latin typeface="Calibri"/>
                <a:ea typeface="Calibri"/>
                <a:cs typeface="Calibri"/>
                <a:sym typeface="Calibri"/>
              </a:rPr>
              <a:t>• Adelantos utilizados como créditos para fines de </a:t>
            </a:r>
            <a:r>
              <a:rPr lang="es-DO" sz="2400" dirty="0" err="1">
                <a:latin typeface="Calibri"/>
                <a:ea typeface="Calibri"/>
                <a:cs typeface="Calibri"/>
                <a:sym typeface="Calibri"/>
              </a:rPr>
              <a:t>ITBIS</a:t>
            </a:r>
            <a:r>
              <a:rPr lang="es-DO" sz="2400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DO" sz="2400" dirty="0">
                <a:latin typeface="Calibri"/>
                <a:ea typeface="Calibri"/>
                <a:cs typeface="Calibri"/>
                <a:sym typeface="Calibri"/>
              </a:rPr>
              <a:t>• Retenciones del </a:t>
            </a:r>
            <a:r>
              <a:rPr lang="es-DO" sz="2400" dirty="0" err="1">
                <a:latin typeface="Calibri"/>
                <a:ea typeface="Calibri"/>
                <a:cs typeface="Calibri"/>
                <a:sym typeface="Calibri"/>
              </a:rPr>
              <a:t>ITBIS</a:t>
            </a:r>
            <a:r>
              <a:rPr lang="es-DO" sz="2400" dirty="0">
                <a:latin typeface="Calibri"/>
                <a:ea typeface="Calibri"/>
                <a:cs typeface="Calibri"/>
                <a:sym typeface="Calibri"/>
              </a:rPr>
              <a:t> y del </a:t>
            </a:r>
            <a:r>
              <a:rPr lang="es-DO" sz="2400" dirty="0" err="1">
                <a:latin typeface="Calibri"/>
                <a:ea typeface="Calibri"/>
                <a:cs typeface="Calibri"/>
                <a:sym typeface="Calibri"/>
              </a:rPr>
              <a:t>ISR</a:t>
            </a:r>
            <a:r>
              <a:rPr lang="es-DO" sz="2400" dirty="0">
                <a:latin typeface="Calibri"/>
                <a:ea typeface="Calibri"/>
                <a:cs typeface="Calibri"/>
                <a:sym typeface="Calibri"/>
              </a:rPr>
              <a:t> realizadas a terceros.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DO" sz="2400" dirty="0">
                <a:latin typeface="Calibri"/>
                <a:ea typeface="Calibri"/>
                <a:cs typeface="Calibri"/>
                <a:sym typeface="Calibri"/>
              </a:rPr>
              <a:t>• Percepciones cuando corresponda.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DO" sz="2400" dirty="0">
                <a:latin typeface="Calibri"/>
                <a:ea typeface="Calibri"/>
                <a:cs typeface="Calibri"/>
                <a:sym typeface="Calibri"/>
              </a:rPr>
              <a:t>• </a:t>
            </a:r>
            <a:r>
              <a:rPr lang="es-DO" sz="2400" dirty="0" err="1">
                <a:latin typeface="Calibri"/>
                <a:ea typeface="Calibri"/>
                <a:cs typeface="Calibri"/>
                <a:sym typeface="Calibri"/>
              </a:rPr>
              <a:t>ITBIS</a:t>
            </a:r>
            <a:r>
              <a:rPr lang="es-DO" sz="2400" dirty="0">
                <a:latin typeface="Calibri"/>
                <a:ea typeface="Calibri"/>
                <a:cs typeface="Calibri"/>
                <a:sym typeface="Calibri"/>
              </a:rPr>
              <a:t> llevado al costo.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DO" sz="2400" dirty="0">
                <a:latin typeface="Calibri"/>
                <a:ea typeface="Calibri"/>
                <a:cs typeface="Calibri"/>
                <a:sym typeface="Calibri"/>
              </a:rPr>
              <a:t>• Detalle de las operaciones de compras efectuadas.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27"/>
          <p:cNvSpPr txBox="1">
            <a:spLocks noGrp="1"/>
          </p:cNvSpPr>
          <p:nvPr>
            <p:ph type="title"/>
          </p:nvPr>
        </p:nvSpPr>
        <p:spPr>
          <a:xfrm>
            <a:off x="1044750" y="19918"/>
            <a:ext cx="10436100" cy="1309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5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DO" sz="2800" b="1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Descripción de los formatos de envío de datos</a:t>
            </a:r>
            <a:r>
              <a:rPr lang="es-DO" sz="2800" b="1" dirty="0" smtClean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2800" b="1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27"/>
          <p:cNvSpPr/>
          <p:nvPr/>
        </p:nvSpPr>
        <p:spPr>
          <a:xfrm>
            <a:off x="838200" y="1371600"/>
            <a:ext cx="10515600" cy="0"/>
          </a:xfrm>
          <a:custGeom>
            <a:avLst/>
            <a:gdLst/>
            <a:ahLst/>
            <a:cxnLst/>
            <a:rect l="l" t="t" r="r" b="b"/>
            <a:pathLst>
              <a:path w="10515600" h="120000" extrusionOk="0">
                <a:moveTo>
                  <a:pt x="0" y="0"/>
                </a:moveTo>
                <a:lnTo>
                  <a:pt x="10515600" y="0"/>
                </a:lnTo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7" name="Google Shape;497;p27"/>
          <p:cNvSpPr/>
          <p:nvPr/>
        </p:nvSpPr>
        <p:spPr>
          <a:xfrm rot="5400000">
            <a:off x="2629852" y="4077651"/>
            <a:ext cx="142875" cy="5417820"/>
          </a:xfrm>
          <a:custGeom>
            <a:avLst/>
            <a:gdLst/>
            <a:ahLst/>
            <a:cxnLst/>
            <a:rect l="l" t="t" r="r" b="b"/>
            <a:pathLst>
              <a:path w="152400" h="6858000" extrusionOk="0">
                <a:moveTo>
                  <a:pt x="0" y="6858000"/>
                </a:moveTo>
                <a:lnTo>
                  <a:pt x="152400" y="6858000"/>
                </a:lnTo>
                <a:lnTo>
                  <a:pt x="152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31859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p27"/>
          <p:cNvSpPr/>
          <p:nvPr/>
        </p:nvSpPr>
        <p:spPr>
          <a:xfrm rot="-5400000">
            <a:off x="8733474" y="3391852"/>
            <a:ext cx="142875" cy="6789420"/>
          </a:xfrm>
          <a:custGeom>
            <a:avLst/>
            <a:gdLst/>
            <a:ahLst/>
            <a:cxnLst/>
            <a:rect l="l" t="t" r="r" b="b"/>
            <a:pathLst>
              <a:path w="142875" h="6858000" extrusionOk="0">
                <a:moveTo>
                  <a:pt x="0" y="6858000"/>
                </a:moveTo>
                <a:lnTo>
                  <a:pt x="142875" y="6858000"/>
                </a:lnTo>
                <a:lnTo>
                  <a:pt x="142875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95959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p27"/>
          <p:cNvSpPr txBox="1"/>
          <p:nvPr/>
        </p:nvSpPr>
        <p:spPr>
          <a:xfrm>
            <a:off x="682750" y="1371600"/>
            <a:ext cx="11421900" cy="538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DO" sz="3600" dirty="0">
                <a:latin typeface="Calibri"/>
                <a:ea typeface="Calibri"/>
                <a:cs typeface="Calibri"/>
                <a:sym typeface="Calibri"/>
              </a:rPr>
              <a:t>Formato de envío de datos 607</a:t>
            </a:r>
            <a:endParaRPr sz="36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DO" sz="2400" dirty="0">
                <a:latin typeface="Calibri"/>
                <a:ea typeface="Calibri"/>
                <a:cs typeface="Calibri"/>
                <a:sym typeface="Calibri"/>
              </a:rPr>
              <a:t>Este formulario es para presentar las ventas de bienes y servicios efectuadas por el contribuyente que incluyen </a:t>
            </a:r>
            <a:r>
              <a:rPr lang="es-DO" sz="2400" dirty="0" err="1">
                <a:latin typeface="Calibri"/>
                <a:ea typeface="Calibri"/>
                <a:cs typeface="Calibri"/>
                <a:sym typeface="Calibri"/>
              </a:rPr>
              <a:t>NCF</a:t>
            </a:r>
            <a:r>
              <a:rPr lang="es-DO" sz="2400" dirty="0">
                <a:latin typeface="Calibri"/>
                <a:ea typeface="Calibri"/>
                <a:cs typeface="Calibri"/>
                <a:sym typeface="Calibri"/>
              </a:rPr>
              <a:t>. Se deben remitir las informaciones de ventas y operaciones efectuadas y las retenciones del </a:t>
            </a:r>
            <a:r>
              <a:rPr lang="es-DO" sz="2400" dirty="0" err="1">
                <a:latin typeface="Calibri"/>
                <a:ea typeface="Calibri"/>
                <a:cs typeface="Calibri"/>
                <a:sym typeface="Calibri"/>
              </a:rPr>
              <a:t>ITBIS</a:t>
            </a:r>
            <a:r>
              <a:rPr lang="es-DO" sz="2400" dirty="0">
                <a:latin typeface="Calibri"/>
                <a:ea typeface="Calibri"/>
                <a:cs typeface="Calibri"/>
                <a:sym typeface="Calibri"/>
              </a:rPr>
              <a:t> y del </a:t>
            </a:r>
            <a:r>
              <a:rPr lang="es-DO" sz="2400" dirty="0" err="1">
                <a:latin typeface="Calibri"/>
                <a:ea typeface="Calibri"/>
                <a:cs typeface="Calibri"/>
                <a:sym typeface="Calibri"/>
              </a:rPr>
              <a:t>ISR</a:t>
            </a:r>
            <a:r>
              <a:rPr lang="es-DO" sz="2400" dirty="0">
                <a:latin typeface="Calibri"/>
                <a:ea typeface="Calibri"/>
                <a:cs typeface="Calibri"/>
                <a:sym typeface="Calibri"/>
              </a:rPr>
              <a:t> realizadas por terceros, sustentadas en facturas de crédito y comprobantes especiales.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DO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Informaciones de ventas y operaciones efectuadas.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DO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Retenciones del </a:t>
            </a:r>
            <a:r>
              <a:rPr lang="es-DO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ITBIS</a:t>
            </a:r>
            <a:r>
              <a:rPr lang="es-DO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 del </a:t>
            </a:r>
            <a:r>
              <a:rPr lang="es-DO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ISR</a:t>
            </a:r>
            <a:r>
              <a:rPr lang="es-DO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realizadas por terceros, sustentadas en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DO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facturas de crédito y comprobantes especiales.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29"/>
          <p:cNvSpPr txBox="1">
            <a:spLocks noGrp="1"/>
          </p:cNvSpPr>
          <p:nvPr>
            <p:ph type="title"/>
          </p:nvPr>
        </p:nvSpPr>
        <p:spPr>
          <a:xfrm>
            <a:off x="1044750" y="19918"/>
            <a:ext cx="10436100" cy="1370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5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DO" sz="3200" b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Descripción de los formatos de envío de datos</a:t>
            </a:r>
            <a:r>
              <a:rPr lang="es-DO" sz="3200" b="1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3200" b="1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4" name="Google Shape;514;p29"/>
          <p:cNvSpPr/>
          <p:nvPr/>
        </p:nvSpPr>
        <p:spPr>
          <a:xfrm>
            <a:off x="838200" y="1371600"/>
            <a:ext cx="10515600" cy="0"/>
          </a:xfrm>
          <a:custGeom>
            <a:avLst/>
            <a:gdLst/>
            <a:ahLst/>
            <a:cxnLst/>
            <a:rect l="l" t="t" r="r" b="b"/>
            <a:pathLst>
              <a:path w="10515600" h="120000" extrusionOk="0">
                <a:moveTo>
                  <a:pt x="0" y="0"/>
                </a:moveTo>
                <a:lnTo>
                  <a:pt x="10515600" y="0"/>
                </a:lnTo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5" name="Google Shape;515;p29"/>
          <p:cNvSpPr/>
          <p:nvPr/>
        </p:nvSpPr>
        <p:spPr>
          <a:xfrm rot="5400000">
            <a:off x="2629852" y="4077651"/>
            <a:ext cx="142875" cy="5417820"/>
          </a:xfrm>
          <a:custGeom>
            <a:avLst/>
            <a:gdLst/>
            <a:ahLst/>
            <a:cxnLst/>
            <a:rect l="l" t="t" r="r" b="b"/>
            <a:pathLst>
              <a:path w="152400" h="6858000" extrusionOk="0">
                <a:moveTo>
                  <a:pt x="0" y="6858000"/>
                </a:moveTo>
                <a:lnTo>
                  <a:pt x="152400" y="6858000"/>
                </a:lnTo>
                <a:lnTo>
                  <a:pt x="152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31859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Google Shape;516;p29"/>
          <p:cNvSpPr/>
          <p:nvPr/>
        </p:nvSpPr>
        <p:spPr>
          <a:xfrm rot="-5400000">
            <a:off x="8733474" y="3391852"/>
            <a:ext cx="142875" cy="6789420"/>
          </a:xfrm>
          <a:custGeom>
            <a:avLst/>
            <a:gdLst/>
            <a:ahLst/>
            <a:cxnLst/>
            <a:rect l="l" t="t" r="r" b="b"/>
            <a:pathLst>
              <a:path w="142875" h="6858000" extrusionOk="0">
                <a:moveTo>
                  <a:pt x="0" y="6858000"/>
                </a:moveTo>
                <a:lnTo>
                  <a:pt x="142875" y="6858000"/>
                </a:lnTo>
                <a:lnTo>
                  <a:pt x="142875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95959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p29"/>
          <p:cNvSpPr txBox="1"/>
          <p:nvPr/>
        </p:nvSpPr>
        <p:spPr>
          <a:xfrm>
            <a:off x="682750" y="1371600"/>
            <a:ext cx="11421900" cy="4647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DO" sz="3600" dirty="0">
                <a:latin typeface="Calibri"/>
                <a:ea typeface="Calibri"/>
                <a:cs typeface="Calibri"/>
                <a:sym typeface="Calibri"/>
              </a:rPr>
              <a:t>Formato de envío de datos 608</a:t>
            </a:r>
            <a:endParaRPr sz="36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DO" sz="2400" dirty="0">
                <a:latin typeface="Calibri"/>
                <a:ea typeface="Calibri"/>
                <a:cs typeface="Calibri"/>
                <a:sym typeface="Calibri"/>
              </a:rPr>
              <a:t>A través del formato de envío de comprobantes anulados 608, las empresas pueden reportar los </a:t>
            </a:r>
            <a:r>
              <a:rPr lang="es-DO" sz="2400" dirty="0" err="1">
                <a:latin typeface="Calibri"/>
                <a:ea typeface="Calibri"/>
                <a:cs typeface="Calibri"/>
                <a:sym typeface="Calibri"/>
              </a:rPr>
              <a:t>NCF</a:t>
            </a:r>
            <a:r>
              <a:rPr lang="es-DO" sz="2400" dirty="0">
                <a:latin typeface="Calibri"/>
                <a:ea typeface="Calibri"/>
                <a:cs typeface="Calibri"/>
                <a:sym typeface="Calibri"/>
              </a:rPr>
              <a:t> anulados. Este formulario es obligatorio para todas las empresas en cumplimiento de la norma general no. 07-2018.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DO" sz="2400" dirty="0" smtClean="0">
                <a:latin typeface="Calibri"/>
                <a:ea typeface="Calibri"/>
                <a:cs typeface="Calibri"/>
                <a:sym typeface="Calibri"/>
              </a:rPr>
              <a:t>• </a:t>
            </a:r>
            <a:r>
              <a:rPr lang="es-DO" sz="2400" dirty="0">
                <a:latin typeface="Calibri"/>
                <a:ea typeface="Calibri"/>
                <a:cs typeface="Calibri"/>
                <a:sym typeface="Calibri"/>
              </a:rPr>
              <a:t>Números de Comprobantes Fiscales (</a:t>
            </a:r>
            <a:r>
              <a:rPr lang="es-DO" sz="2400" dirty="0" err="1">
                <a:latin typeface="Calibri"/>
                <a:ea typeface="Calibri"/>
                <a:cs typeface="Calibri"/>
                <a:sym typeface="Calibri"/>
              </a:rPr>
              <a:t>NCF</a:t>
            </a:r>
            <a:r>
              <a:rPr lang="es-DO" sz="2400" dirty="0">
                <a:latin typeface="Calibri"/>
                <a:ea typeface="Calibri"/>
                <a:cs typeface="Calibri"/>
                <a:sym typeface="Calibri"/>
              </a:rPr>
              <a:t>) que fueron anulados durante el período. 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DO" sz="2400" dirty="0">
                <a:latin typeface="Calibri"/>
                <a:ea typeface="Calibri"/>
                <a:cs typeface="Calibri"/>
                <a:sym typeface="Calibri"/>
              </a:rPr>
              <a:t>• Razones de la anulación de los </a:t>
            </a:r>
            <a:r>
              <a:rPr lang="es-DO" sz="2400" dirty="0" err="1">
                <a:latin typeface="Calibri"/>
                <a:ea typeface="Calibri"/>
                <a:cs typeface="Calibri"/>
                <a:sym typeface="Calibri"/>
              </a:rPr>
              <a:t>NCF</a:t>
            </a:r>
            <a:r>
              <a:rPr lang="es-DO" sz="2400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30"/>
          <p:cNvSpPr txBox="1">
            <a:spLocks noGrp="1"/>
          </p:cNvSpPr>
          <p:nvPr>
            <p:ph type="title"/>
          </p:nvPr>
        </p:nvSpPr>
        <p:spPr>
          <a:xfrm>
            <a:off x="1044750" y="19918"/>
            <a:ext cx="10436100" cy="1432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5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DO" sz="3600" b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Descripción de los formatos de envío de datos</a:t>
            </a:r>
            <a:r>
              <a:rPr lang="es-DO" sz="3600" b="1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3600" b="1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3" name="Google Shape;523;p30"/>
          <p:cNvSpPr/>
          <p:nvPr/>
        </p:nvSpPr>
        <p:spPr>
          <a:xfrm>
            <a:off x="838200" y="1371600"/>
            <a:ext cx="10515600" cy="0"/>
          </a:xfrm>
          <a:custGeom>
            <a:avLst/>
            <a:gdLst/>
            <a:ahLst/>
            <a:cxnLst/>
            <a:rect l="l" t="t" r="r" b="b"/>
            <a:pathLst>
              <a:path w="10515600" h="120000" extrusionOk="0">
                <a:moveTo>
                  <a:pt x="0" y="0"/>
                </a:moveTo>
                <a:lnTo>
                  <a:pt x="10515600" y="0"/>
                </a:lnTo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p30"/>
          <p:cNvSpPr/>
          <p:nvPr/>
        </p:nvSpPr>
        <p:spPr>
          <a:xfrm rot="5400000">
            <a:off x="2629852" y="4077651"/>
            <a:ext cx="142875" cy="5417820"/>
          </a:xfrm>
          <a:custGeom>
            <a:avLst/>
            <a:gdLst/>
            <a:ahLst/>
            <a:cxnLst/>
            <a:rect l="l" t="t" r="r" b="b"/>
            <a:pathLst>
              <a:path w="152400" h="6858000" extrusionOk="0">
                <a:moveTo>
                  <a:pt x="0" y="6858000"/>
                </a:moveTo>
                <a:lnTo>
                  <a:pt x="152400" y="6858000"/>
                </a:lnTo>
                <a:lnTo>
                  <a:pt x="152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31859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5" name="Google Shape;525;p30"/>
          <p:cNvSpPr/>
          <p:nvPr/>
        </p:nvSpPr>
        <p:spPr>
          <a:xfrm rot="-5400000">
            <a:off x="8733474" y="3391852"/>
            <a:ext cx="142875" cy="6789420"/>
          </a:xfrm>
          <a:custGeom>
            <a:avLst/>
            <a:gdLst/>
            <a:ahLst/>
            <a:cxnLst/>
            <a:rect l="l" t="t" r="r" b="b"/>
            <a:pathLst>
              <a:path w="142875" h="6858000" extrusionOk="0">
                <a:moveTo>
                  <a:pt x="0" y="6858000"/>
                </a:moveTo>
                <a:lnTo>
                  <a:pt x="142875" y="6858000"/>
                </a:lnTo>
                <a:lnTo>
                  <a:pt x="142875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95959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6" name="Google Shape;526;p30"/>
          <p:cNvSpPr txBox="1"/>
          <p:nvPr/>
        </p:nvSpPr>
        <p:spPr>
          <a:xfrm>
            <a:off x="682750" y="1371600"/>
            <a:ext cx="11421900" cy="46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DO" sz="3600" dirty="0">
                <a:latin typeface="Calibri"/>
                <a:ea typeface="Calibri"/>
                <a:cs typeface="Calibri"/>
                <a:sym typeface="Calibri"/>
              </a:rPr>
              <a:t>Formato de envío de datos 609</a:t>
            </a:r>
            <a:endParaRPr sz="36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DO" sz="2400" dirty="0">
                <a:latin typeface="Calibri"/>
                <a:ea typeface="Calibri"/>
                <a:cs typeface="Calibri"/>
                <a:sym typeface="Calibri"/>
              </a:rPr>
              <a:t>Los contribuyentes que realizan pagos por servicios al exterior utilizan este formato y están obligados a remitir mensualmente un reporte con el detalle de las transacciones de conformidad a lo establecido en la norma general no. 07 – 2018.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DO" sz="2400" dirty="0">
                <a:latin typeface="Calibri"/>
                <a:ea typeface="Calibri"/>
                <a:cs typeface="Calibri"/>
                <a:sym typeface="Calibri"/>
              </a:rPr>
              <a:t>• Pagos efectuados al exterior por concepto de prestación de servicios.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DO" sz="2400" dirty="0">
                <a:latin typeface="Calibri"/>
                <a:ea typeface="Calibri"/>
                <a:cs typeface="Calibri"/>
                <a:sym typeface="Calibri"/>
              </a:rPr>
              <a:t>• Detalle de las transacciones.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24" y="300037"/>
            <a:ext cx="9991725" cy="6415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29969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32"/>
          <p:cNvSpPr txBox="1">
            <a:spLocks noGrp="1"/>
          </p:cNvSpPr>
          <p:nvPr>
            <p:ph type="title"/>
          </p:nvPr>
        </p:nvSpPr>
        <p:spPr>
          <a:xfrm>
            <a:off x="225550" y="-306146"/>
            <a:ext cx="11850179" cy="21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5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DO" sz="2800" b="1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Remisión de los formatos de envío a Impuestos Internos</a:t>
            </a:r>
            <a:endParaRPr sz="2800" b="1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7" name="Google Shape;567;p32"/>
          <p:cNvSpPr/>
          <p:nvPr/>
        </p:nvSpPr>
        <p:spPr>
          <a:xfrm>
            <a:off x="838200" y="1371600"/>
            <a:ext cx="10515600" cy="0"/>
          </a:xfrm>
          <a:custGeom>
            <a:avLst/>
            <a:gdLst/>
            <a:ahLst/>
            <a:cxnLst/>
            <a:rect l="l" t="t" r="r" b="b"/>
            <a:pathLst>
              <a:path w="10515600" h="120000" extrusionOk="0">
                <a:moveTo>
                  <a:pt x="0" y="0"/>
                </a:moveTo>
                <a:lnTo>
                  <a:pt x="10515600" y="0"/>
                </a:lnTo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8" name="Google Shape;568;p32"/>
          <p:cNvSpPr/>
          <p:nvPr/>
        </p:nvSpPr>
        <p:spPr>
          <a:xfrm rot="5400000">
            <a:off x="2629852" y="4077651"/>
            <a:ext cx="142875" cy="5417820"/>
          </a:xfrm>
          <a:custGeom>
            <a:avLst/>
            <a:gdLst/>
            <a:ahLst/>
            <a:cxnLst/>
            <a:rect l="l" t="t" r="r" b="b"/>
            <a:pathLst>
              <a:path w="152400" h="6858000" extrusionOk="0">
                <a:moveTo>
                  <a:pt x="0" y="6858000"/>
                </a:moveTo>
                <a:lnTo>
                  <a:pt x="152400" y="6858000"/>
                </a:lnTo>
                <a:lnTo>
                  <a:pt x="152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31859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9" name="Google Shape;569;p32"/>
          <p:cNvSpPr/>
          <p:nvPr/>
        </p:nvSpPr>
        <p:spPr>
          <a:xfrm rot="-5400000">
            <a:off x="8733474" y="3391852"/>
            <a:ext cx="142875" cy="6789420"/>
          </a:xfrm>
          <a:custGeom>
            <a:avLst/>
            <a:gdLst/>
            <a:ahLst/>
            <a:cxnLst/>
            <a:rect l="l" t="t" r="r" b="b"/>
            <a:pathLst>
              <a:path w="142875" h="6858000" extrusionOk="0">
                <a:moveTo>
                  <a:pt x="0" y="6858000"/>
                </a:moveTo>
                <a:lnTo>
                  <a:pt x="142875" y="6858000"/>
                </a:lnTo>
                <a:lnTo>
                  <a:pt x="142875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95959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0" name="Google Shape;570;p32"/>
          <p:cNvSpPr txBox="1"/>
          <p:nvPr/>
        </p:nvSpPr>
        <p:spPr>
          <a:xfrm>
            <a:off x="221921" y="905336"/>
            <a:ext cx="11421900" cy="3847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DO" sz="2800" b="1" dirty="0">
                <a:latin typeface="Calibri"/>
                <a:ea typeface="Calibri"/>
                <a:cs typeface="Calibri"/>
                <a:sym typeface="Calibri"/>
              </a:rPr>
              <a:t>En cero (sin operaciones)</a:t>
            </a:r>
            <a:endParaRPr sz="2800" b="1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1" algn="just"/>
            <a:r>
              <a:rPr lang="es-DO" sz="1800" dirty="0">
                <a:solidFill>
                  <a:schemeClr val="tx1"/>
                </a:solidFill>
                <a:latin typeface="+mn-lt"/>
                <a:ea typeface="Calibri"/>
                <a:cs typeface="Calibri"/>
                <a:sym typeface="Calibri"/>
              </a:rPr>
              <a:t>Los contribuyentes que no tuvieron operaciones en un periodo determinado </a:t>
            </a:r>
            <a:r>
              <a:rPr lang="es-DO" sz="1800" dirty="0" smtClean="0">
                <a:solidFill>
                  <a:schemeClr val="tx1"/>
                </a:solidFill>
                <a:latin typeface="+mn-lt"/>
                <a:ea typeface="Calibri"/>
                <a:cs typeface="Calibri"/>
                <a:sym typeface="Calibri"/>
              </a:rPr>
              <a:t>deben remitir </a:t>
            </a:r>
            <a:r>
              <a:rPr lang="es-DO" sz="1800" dirty="0">
                <a:solidFill>
                  <a:schemeClr val="tx1"/>
                </a:solidFill>
                <a:latin typeface="+mn-lt"/>
                <a:ea typeface="Calibri"/>
                <a:cs typeface="Calibri"/>
                <a:sym typeface="Calibri"/>
              </a:rPr>
              <a:t>los formatos de envío de manera informativa, es decir, en cero, a través de </a:t>
            </a:r>
            <a:r>
              <a:rPr lang="es-DO" sz="1800" dirty="0" smtClean="0">
                <a:solidFill>
                  <a:schemeClr val="tx1"/>
                </a:solidFill>
                <a:latin typeface="+mn-lt"/>
                <a:ea typeface="Calibri"/>
                <a:cs typeface="Calibri"/>
                <a:sym typeface="Calibri"/>
              </a:rPr>
              <a:t>la Oficina </a:t>
            </a:r>
            <a:r>
              <a:rPr lang="es-DO" sz="1800" dirty="0">
                <a:solidFill>
                  <a:schemeClr val="tx1"/>
                </a:solidFill>
                <a:latin typeface="+mn-lt"/>
                <a:ea typeface="Calibri"/>
                <a:cs typeface="Calibri"/>
                <a:sym typeface="Calibri"/>
              </a:rPr>
              <a:t>Virtual, en la opción “Declaraciones en cero”.</a:t>
            </a:r>
            <a:endParaRPr sz="1800" dirty="0">
              <a:solidFill>
                <a:schemeClr val="tx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57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5135" y="2390775"/>
            <a:ext cx="8654487" cy="432434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1 CuadroTexto"/>
          <p:cNvSpPr txBox="1"/>
          <p:nvPr/>
        </p:nvSpPr>
        <p:spPr>
          <a:xfrm>
            <a:off x="4343400" y="2828925"/>
            <a:ext cx="2743200" cy="304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DO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34"/>
          <p:cNvSpPr txBox="1">
            <a:spLocks noGrp="1"/>
          </p:cNvSpPr>
          <p:nvPr>
            <p:ph type="title"/>
          </p:nvPr>
        </p:nvSpPr>
        <p:spPr>
          <a:xfrm>
            <a:off x="1025700" y="-263724"/>
            <a:ext cx="10436100" cy="21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5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DO" sz="2800" b="1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Remisión de los formatos de envío a Impuestos Internos</a:t>
            </a:r>
            <a:endParaRPr sz="2800" b="1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4" name="Google Shape;584;p34"/>
          <p:cNvSpPr/>
          <p:nvPr/>
        </p:nvSpPr>
        <p:spPr>
          <a:xfrm rot="5400000">
            <a:off x="2629852" y="4077651"/>
            <a:ext cx="142875" cy="5417820"/>
          </a:xfrm>
          <a:custGeom>
            <a:avLst/>
            <a:gdLst/>
            <a:ahLst/>
            <a:cxnLst/>
            <a:rect l="l" t="t" r="r" b="b"/>
            <a:pathLst>
              <a:path w="152400" h="6858000" extrusionOk="0">
                <a:moveTo>
                  <a:pt x="0" y="6858000"/>
                </a:moveTo>
                <a:lnTo>
                  <a:pt x="152400" y="6858000"/>
                </a:lnTo>
                <a:lnTo>
                  <a:pt x="152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31859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5" name="Google Shape;585;p34"/>
          <p:cNvSpPr/>
          <p:nvPr/>
        </p:nvSpPr>
        <p:spPr>
          <a:xfrm rot="-5400000">
            <a:off x="8733474" y="3391852"/>
            <a:ext cx="142875" cy="6789420"/>
          </a:xfrm>
          <a:custGeom>
            <a:avLst/>
            <a:gdLst/>
            <a:ahLst/>
            <a:cxnLst/>
            <a:rect l="l" t="t" r="r" b="b"/>
            <a:pathLst>
              <a:path w="142875" h="6858000" extrusionOk="0">
                <a:moveTo>
                  <a:pt x="0" y="6858000"/>
                </a:moveTo>
                <a:lnTo>
                  <a:pt x="142875" y="6858000"/>
                </a:lnTo>
                <a:lnTo>
                  <a:pt x="142875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95959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6" name="Google Shape;58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375" y="621750"/>
            <a:ext cx="9803849" cy="54530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1 CuadroTexto"/>
          <p:cNvSpPr txBox="1"/>
          <p:nvPr/>
        </p:nvSpPr>
        <p:spPr>
          <a:xfrm>
            <a:off x="1724024" y="1600199"/>
            <a:ext cx="3267075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DO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998852"/>
            <a:ext cx="5875022" cy="3787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8" y="-71437"/>
            <a:ext cx="7510462" cy="6346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1454" y="1266825"/>
            <a:ext cx="6890546" cy="5591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25390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36"/>
          <p:cNvSpPr/>
          <p:nvPr/>
        </p:nvSpPr>
        <p:spPr>
          <a:xfrm>
            <a:off x="4681601" y="2338451"/>
            <a:ext cx="6680200" cy="0"/>
          </a:xfrm>
          <a:custGeom>
            <a:avLst/>
            <a:gdLst/>
            <a:ahLst/>
            <a:cxnLst/>
            <a:rect l="l" t="t" r="r" b="b"/>
            <a:pathLst>
              <a:path w="6680200" h="120000" extrusionOk="0">
                <a:moveTo>
                  <a:pt x="0" y="0"/>
                </a:moveTo>
                <a:lnTo>
                  <a:pt x="6680200" y="0"/>
                </a:lnTo>
              </a:path>
            </a:pathLst>
          </a:custGeom>
          <a:noFill/>
          <a:ln w="28575" cap="flat" cmpd="sng">
            <a:solidFill>
              <a:srgbClr val="31859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8" name="Google Shape;598;p36"/>
          <p:cNvSpPr/>
          <p:nvPr/>
        </p:nvSpPr>
        <p:spPr>
          <a:xfrm>
            <a:off x="4681601" y="1157350"/>
            <a:ext cx="6680200" cy="0"/>
          </a:xfrm>
          <a:custGeom>
            <a:avLst/>
            <a:gdLst/>
            <a:ahLst/>
            <a:cxnLst/>
            <a:rect l="l" t="t" r="r" b="b"/>
            <a:pathLst>
              <a:path w="6680200" h="120000" extrusionOk="0">
                <a:moveTo>
                  <a:pt x="0" y="0"/>
                </a:moveTo>
                <a:lnTo>
                  <a:pt x="6680200" y="0"/>
                </a:lnTo>
              </a:path>
            </a:pathLst>
          </a:custGeom>
          <a:noFill/>
          <a:ln w="28575" cap="flat" cmpd="sng">
            <a:solidFill>
              <a:srgbClr val="31859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99" name="Google Shape;599;p36"/>
          <p:cNvGraphicFramePr/>
          <p:nvPr>
            <p:extLst>
              <p:ext uri="{D42A27DB-BD31-4B8C-83A1-F6EECF244321}">
                <p14:modId xmlns:p14="http://schemas.microsoft.com/office/powerpoint/2010/main" val="82033349"/>
              </p:ext>
            </p:extLst>
          </p:nvPr>
        </p:nvGraphicFramePr>
        <p:xfrm>
          <a:off x="4463159" y="1951868"/>
          <a:ext cx="6733225" cy="2946204"/>
        </p:xfrm>
        <a:graphic>
          <a:graphicData uri="http://schemas.openxmlformats.org/drawingml/2006/table">
            <a:tbl>
              <a:tblPr firstRow="1" bandRow="1">
                <a:noFill/>
                <a:tableStyleId>{F514857A-FEDA-47CC-A5DC-A1C93669471A}</a:tableStyleId>
              </a:tblPr>
              <a:tblGrid>
                <a:gridCol w="16056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276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25825">
                <a:tc>
                  <a:txBody>
                    <a:bodyPr/>
                    <a:lstStyle/>
                    <a:p>
                      <a:pPr marL="0" marR="85725" lvl="0" indent="0" algn="r" rtl="0">
                        <a:lnSpc>
                          <a:spcPct val="85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93345" marR="0" lvl="0" indent="0" algn="l" rtl="0">
                        <a:lnSpc>
                          <a:spcPct val="85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63825">
                <a:tc>
                  <a:txBody>
                    <a:bodyPr/>
                    <a:lstStyle/>
                    <a:p>
                      <a:pPr marL="0" marR="89535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DO" sz="2400" b="1" u="none" strike="noStrike" cap="none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Calibri"/>
                        </a:rPr>
                        <a:t>Tema :</a:t>
                      </a:r>
                      <a:endParaRPr sz="2400" u="none" strike="noStrike" cap="none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0" marR="0" marT="182250" marB="0"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DO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Declaración jurada de Otras Retenciones y Retribuciones  Complementarias (IR-17) y Retenciones de </a:t>
                      </a:r>
                      <a:r>
                        <a:rPr lang="es-DO" sz="2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I.S.R</a:t>
                      </a:r>
                      <a:r>
                        <a:rPr lang="es-DO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82250" marB="0"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68975">
                <a:tc>
                  <a:txBody>
                    <a:bodyPr/>
                    <a:lstStyle/>
                    <a:p>
                      <a:pPr marL="0" marR="87630" lvl="0" indent="0" algn="r" rtl="0">
                        <a:lnSpc>
                          <a:spcPct val="1194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 u="none" strike="noStrike" cap="none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0" marR="0" marT="182875" marB="0"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93345" marR="0" lvl="0" indent="0" algn="l" rtl="0">
                        <a:lnSpc>
                          <a:spcPct val="1194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b="1" u="none" strike="noStrike" cap="none" dirty="0" smtClean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Calibri"/>
                        </a:rPr>
                        <a:t>Norma 02-05 sobre Retenciones </a:t>
                      </a:r>
                      <a:r>
                        <a:rPr lang="es-ES" sz="1800" b="1" u="none" strike="noStrike" cap="none" dirty="0" err="1" smtClean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Calibri"/>
                        </a:rPr>
                        <a:t>ITBIS</a:t>
                      </a:r>
                      <a:r>
                        <a:rPr lang="es-ES" sz="1800" b="1" u="none" strike="noStrike" cap="none" dirty="0" smtClean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Calibri"/>
                        </a:rPr>
                        <a:t>.</a:t>
                      </a:r>
                      <a:endParaRPr sz="1800" b="1" u="none" strike="noStrike" cap="none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0" marR="0" marT="182875" marB="0"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00" name="Google Shape;600;p36"/>
          <p:cNvSpPr txBox="1"/>
          <p:nvPr/>
        </p:nvSpPr>
        <p:spPr>
          <a:xfrm>
            <a:off x="464453" y="4010350"/>
            <a:ext cx="3138900" cy="3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DO" sz="2150" b="1" dirty="0">
                <a:solidFill>
                  <a:srgbClr val="959595"/>
                </a:solidFill>
                <a:latin typeface="Calibri"/>
                <a:ea typeface="Calibri"/>
                <a:cs typeface="Calibri"/>
                <a:sym typeface="Calibri"/>
              </a:rPr>
              <a:t>Santo Domingo, Rep. Dom.</a:t>
            </a:r>
            <a:endParaRPr sz="215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1" name="Google Shape;601;p36"/>
          <p:cNvSpPr/>
          <p:nvPr/>
        </p:nvSpPr>
        <p:spPr>
          <a:xfrm>
            <a:off x="4143375" y="2333625"/>
            <a:ext cx="57150" cy="4524375"/>
          </a:xfrm>
          <a:custGeom>
            <a:avLst/>
            <a:gdLst/>
            <a:ahLst/>
            <a:cxnLst/>
            <a:rect l="l" t="t" r="r" b="b"/>
            <a:pathLst>
              <a:path w="57150" h="4524375" extrusionOk="0">
                <a:moveTo>
                  <a:pt x="0" y="4524375"/>
                </a:moveTo>
                <a:lnTo>
                  <a:pt x="57150" y="4524375"/>
                </a:lnTo>
                <a:lnTo>
                  <a:pt x="57150" y="0"/>
                </a:lnTo>
                <a:lnTo>
                  <a:pt x="0" y="0"/>
                </a:lnTo>
                <a:lnTo>
                  <a:pt x="0" y="4524375"/>
                </a:lnTo>
                <a:close/>
              </a:path>
            </a:pathLst>
          </a:custGeom>
          <a:solidFill>
            <a:srgbClr val="31859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2" name="Google Shape;602;p36"/>
          <p:cNvSpPr/>
          <p:nvPr/>
        </p:nvSpPr>
        <p:spPr>
          <a:xfrm>
            <a:off x="4200525" y="2333625"/>
            <a:ext cx="57150" cy="4524375"/>
          </a:xfrm>
          <a:custGeom>
            <a:avLst/>
            <a:gdLst/>
            <a:ahLst/>
            <a:cxnLst/>
            <a:rect l="l" t="t" r="r" b="b"/>
            <a:pathLst>
              <a:path w="57150" h="4524375" extrusionOk="0">
                <a:moveTo>
                  <a:pt x="0" y="4524375"/>
                </a:moveTo>
                <a:lnTo>
                  <a:pt x="57150" y="4524375"/>
                </a:lnTo>
                <a:lnTo>
                  <a:pt x="57150" y="0"/>
                </a:lnTo>
                <a:lnTo>
                  <a:pt x="0" y="0"/>
                </a:lnTo>
                <a:lnTo>
                  <a:pt x="0" y="4524375"/>
                </a:lnTo>
                <a:close/>
              </a:path>
            </a:pathLst>
          </a:custGeom>
          <a:solidFill>
            <a:srgbClr val="95959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3" name="Google Shape;603;p36"/>
          <p:cNvSpPr/>
          <p:nvPr/>
        </p:nvSpPr>
        <p:spPr>
          <a:xfrm>
            <a:off x="11963400" y="0"/>
            <a:ext cx="57150" cy="6858000"/>
          </a:xfrm>
          <a:custGeom>
            <a:avLst/>
            <a:gdLst/>
            <a:ahLst/>
            <a:cxnLst/>
            <a:rect l="l" t="t" r="r" b="b"/>
            <a:pathLst>
              <a:path w="57150" h="6858000" extrusionOk="0">
                <a:moveTo>
                  <a:pt x="0" y="6858000"/>
                </a:moveTo>
                <a:lnTo>
                  <a:pt x="57150" y="6858000"/>
                </a:lnTo>
                <a:lnTo>
                  <a:pt x="5715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31859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4" name="Google Shape;604;p36"/>
          <p:cNvSpPr/>
          <p:nvPr/>
        </p:nvSpPr>
        <p:spPr>
          <a:xfrm>
            <a:off x="12020550" y="0"/>
            <a:ext cx="66675" cy="6858000"/>
          </a:xfrm>
          <a:custGeom>
            <a:avLst/>
            <a:gdLst/>
            <a:ahLst/>
            <a:cxnLst/>
            <a:rect l="l" t="t" r="r" b="b"/>
            <a:pathLst>
              <a:path w="66675" h="6858000" extrusionOk="0">
                <a:moveTo>
                  <a:pt x="0" y="6858000"/>
                </a:moveTo>
                <a:lnTo>
                  <a:pt x="66675" y="6858000"/>
                </a:lnTo>
                <a:lnTo>
                  <a:pt x="66675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95959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5" name="Google Shape;605;p36"/>
          <p:cNvSpPr txBox="1">
            <a:spLocks noGrp="1"/>
          </p:cNvSpPr>
          <p:nvPr>
            <p:ph type="title"/>
          </p:nvPr>
        </p:nvSpPr>
        <p:spPr>
          <a:xfrm>
            <a:off x="4845684" y="1217930"/>
            <a:ext cx="63507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9850" rIns="0" bIns="0" anchor="t" anchorCtr="0">
            <a:spAutoFit/>
          </a:bodyPr>
          <a:lstStyle/>
          <a:p>
            <a:pPr marL="1232535" marR="5080" lvl="0" indent="-1220470" algn="l" rtl="0">
              <a:lnSpc>
                <a:spcPct val="9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DO" sz="3200" b="1" dirty="0" smtClean="0">
                <a:latin typeface="Calibri"/>
                <a:ea typeface="Calibri"/>
                <a:cs typeface="Calibri"/>
                <a:sym typeface="Calibri"/>
              </a:rPr>
              <a:t>Declaración </a:t>
            </a:r>
            <a:r>
              <a:rPr lang="es-DO" sz="3200" b="1" dirty="0">
                <a:latin typeface="Calibri"/>
                <a:ea typeface="Calibri"/>
                <a:cs typeface="Calibri"/>
                <a:sym typeface="Calibri"/>
              </a:rPr>
              <a:t>de (IR-17)</a:t>
            </a:r>
            <a:endParaRPr sz="32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6" name="Google Shape;606;p36"/>
          <p:cNvSpPr txBox="1">
            <a:spLocks noGrp="1"/>
          </p:cNvSpPr>
          <p:nvPr>
            <p:ph type="sldNum" idx="12"/>
          </p:nvPr>
        </p:nvSpPr>
        <p:spPr>
          <a:xfrm>
            <a:off x="11095101" y="6471999"/>
            <a:ext cx="2052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DO"/>
              <a:t>17</a:t>
            </a:fld>
            <a:endParaRPr/>
          </a:p>
        </p:txBody>
      </p:sp>
      <p:pic>
        <p:nvPicPr>
          <p:cNvPr id="607" name="Google Shape;607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99" y="2847649"/>
            <a:ext cx="3291609" cy="1162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39"/>
          <p:cNvSpPr txBox="1">
            <a:spLocks noGrp="1"/>
          </p:cNvSpPr>
          <p:nvPr>
            <p:ph type="title"/>
          </p:nvPr>
        </p:nvSpPr>
        <p:spPr>
          <a:xfrm>
            <a:off x="1044750" y="19918"/>
            <a:ext cx="10436100" cy="1370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5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DO" sz="3200" b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Retenciones del Impuesto Sobre la Renta</a:t>
            </a:r>
            <a:endParaRPr sz="3200" b="1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5" name="Google Shape;645;p39"/>
          <p:cNvSpPr/>
          <p:nvPr/>
        </p:nvSpPr>
        <p:spPr>
          <a:xfrm>
            <a:off x="838200" y="1371600"/>
            <a:ext cx="10515600" cy="0"/>
          </a:xfrm>
          <a:custGeom>
            <a:avLst/>
            <a:gdLst/>
            <a:ahLst/>
            <a:cxnLst/>
            <a:rect l="l" t="t" r="r" b="b"/>
            <a:pathLst>
              <a:path w="10515600" h="120000" extrusionOk="0">
                <a:moveTo>
                  <a:pt x="0" y="0"/>
                </a:moveTo>
                <a:lnTo>
                  <a:pt x="10515600" y="0"/>
                </a:lnTo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6" name="Google Shape;646;p39"/>
          <p:cNvSpPr txBox="1">
            <a:spLocks noGrp="1"/>
          </p:cNvSpPr>
          <p:nvPr>
            <p:ph type="sldNum" idx="12"/>
          </p:nvPr>
        </p:nvSpPr>
        <p:spPr>
          <a:xfrm>
            <a:off x="11095101" y="6471999"/>
            <a:ext cx="2052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DO"/>
              <a:t>18</a:t>
            </a:fld>
            <a:endParaRPr/>
          </a:p>
        </p:txBody>
      </p:sp>
      <p:sp>
        <p:nvSpPr>
          <p:cNvPr id="647" name="Google Shape;647;p39"/>
          <p:cNvSpPr/>
          <p:nvPr/>
        </p:nvSpPr>
        <p:spPr>
          <a:xfrm rot="5400000">
            <a:off x="2629852" y="4077651"/>
            <a:ext cx="142875" cy="5417820"/>
          </a:xfrm>
          <a:custGeom>
            <a:avLst/>
            <a:gdLst/>
            <a:ahLst/>
            <a:cxnLst/>
            <a:rect l="l" t="t" r="r" b="b"/>
            <a:pathLst>
              <a:path w="152400" h="6858000" extrusionOk="0">
                <a:moveTo>
                  <a:pt x="0" y="6858000"/>
                </a:moveTo>
                <a:lnTo>
                  <a:pt x="152400" y="6858000"/>
                </a:lnTo>
                <a:lnTo>
                  <a:pt x="152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31859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8" name="Google Shape;648;p39"/>
          <p:cNvSpPr/>
          <p:nvPr/>
        </p:nvSpPr>
        <p:spPr>
          <a:xfrm rot="-5400000">
            <a:off x="8733474" y="3391852"/>
            <a:ext cx="142875" cy="6789420"/>
          </a:xfrm>
          <a:custGeom>
            <a:avLst/>
            <a:gdLst/>
            <a:ahLst/>
            <a:cxnLst/>
            <a:rect l="l" t="t" r="r" b="b"/>
            <a:pathLst>
              <a:path w="142875" h="6858000" extrusionOk="0">
                <a:moveTo>
                  <a:pt x="0" y="6858000"/>
                </a:moveTo>
                <a:lnTo>
                  <a:pt x="142875" y="6858000"/>
                </a:lnTo>
                <a:lnTo>
                  <a:pt x="142875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95959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9" name="Google Shape;649;p39"/>
          <p:cNvSpPr txBox="1"/>
          <p:nvPr/>
        </p:nvSpPr>
        <p:spPr>
          <a:xfrm>
            <a:off x="152400" y="152400"/>
            <a:ext cx="30000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DO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Formato de envío 606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50" name="Google Shape;650;p39"/>
          <p:cNvSpPr txBox="1"/>
          <p:nvPr/>
        </p:nvSpPr>
        <p:spPr>
          <a:xfrm>
            <a:off x="750989" y="1371600"/>
            <a:ext cx="10535710" cy="1846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DO" sz="3200" dirty="0">
                <a:solidFill>
                  <a:schemeClr val="tx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¿Qué son las Retenciones del Impuesto Sobre la Renta?</a:t>
            </a:r>
            <a:endParaRPr sz="3200" dirty="0">
              <a:solidFill>
                <a:schemeClr val="tx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DO" sz="200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Son las deducciones efectuadas por los agentes de retención a los pagos de salarios, sueldos y otros ingresos en una cantidad determinada por la ley, reglamentos o las normas emitidas por la Administración Tributaria.</a:t>
            </a:r>
            <a:endParaRPr sz="2000" dirty="0"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651" name="Google Shape;651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9025" y="3956893"/>
            <a:ext cx="6833605" cy="25151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40"/>
          <p:cNvSpPr txBox="1">
            <a:spLocks noGrp="1"/>
          </p:cNvSpPr>
          <p:nvPr>
            <p:ph type="title"/>
          </p:nvPr>
        </p:nvSpPr>
        <p:spPr>
          <a:xfrm>
            <a:off x="1044750" y="19918"/>
            <a:ext cx="10436100" cy="1432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5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DO" sz="3600" b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Retenciones del Impuesto Sobre la Renta</a:t>
            </a:r>
            <a:endParaRPr sz="3600" b="1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7" name="Google Shape;657;p40"/>
          <p:cNvSpPr/>
          <p:nvPr/>
        </p:nvSpPr>
        <p:spPr>
          <a:xfrm>
            <a:off x="838200" y="1371600"/>
            <a:ext cx="10515600" cy="0"/>
          </a:xfrm>
          <a:custGeom>
            <a:avLst/>
            <a:gdLst/>
            <a:ahLst/>
            <a:cxnLst/>
            <a:rect l="l" t="t" r="r" b="b"/>
            <a:pathLst>
              <a:path w="10515600" h="120000" extrusionOk="0">
                <a:moveTo>
                  <a:pt x="0" y="0"/>
                </a:moveTo>
                <a:lnTo>
                  <a:pt x="10515600" y="0"/>
                </a:lnTo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8" name="Google Shape;658;p40"/>
          <p:cNvSpPr txBox="1">
            <a:spLocks noGrp="1"/>
          </p:cNvSpPr>
          <p:nvPr>
            <p:ph type="sldNum" idx="12"/>
          </p:nvPr>
        </p:nvSpPr>
        <p:spPr>
          <a:xfrm>
            <a:off x="11095101" y="6471999"/>
            <a:ext cx="2052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DO"/>
              <a:t>19</a:t>
            </a:fld>
            <a:endParaRPr/>
          </a:p>
        </p:txBody>
      </p:sp>
      <p:sp>
        <p:nvSpPr>
          <p:cNvPr id="659" name="Google Shape;659;p40"/>
          <p:cNvSpPr/>
          <p:nvPr/>
        </p:nvSpPr>
        <p:spPr>
          <a:xfrm rot="5400000">
            <a:off x="2629852" y="4077651"/>
            <a:ext cx="142875" cy="5417820"/>
          </a:xfrm>
          <a:custGeom>
            <a:avLst/>
            <a:gdLst/>
            <a:ahLst/>
            <a:cxnLst/>
            <a:rect l="l" t="t" r="r" b="b"/>
            <a:pathLst>
              <a:path w="152400" h="6858000" extrusionOk="0">
                <a:moveTo>
                  <a:pt x="0" y="6858000"/>
                </a:moveTo>
                <a:lnTo>
                  <a:pt x="152400" y="6858000"/>
                </a:lnTo>
                <a:lnTo>
                  <a:pt x="152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31859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0" name="Google Shape;660;p40"/>
          <p:cNvSpPr/>
          <p:nvPr/>
        </p:nvSpPr>
        <p:spPr>
          <a:xfrm rot="-5400000">
            <a:off x="8733474" y="3391852"/>
            <a:ext cx="142875" cy="6789420"/>
          </a:xfrm>
          <a:custGeom>
            <a:avLst/>
            <a:gdLst/>
            <a:ahLst/>
            <a:cxnLst/>
            <a:rect l="l" t="t" r="r" b="b"/>
            <a:pathLst>
              <a:path w="142875" h="6858000" extrusionOk="0">
                <a:moveTo>
                  <a:pt x="0" y="6858000"/>
                </a:moveTo>
                <a:lnTo>
                  <a:pt x="142875" y="6858000"/>
                </a:lnTo>
                <a:lnTo>
                  <a:pt x="142875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95959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1" name="Google Shape;661;p40"/>
          <p:cNvSpPr txBox="1"/>
          <p:nvPr/>
        </p:nvSpPr>
        <p:spPr>
          <a:xfrm>
            <a:off x="152400" y="152400"/>
            <a:ext cx="30000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DO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Formato de envío 606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62" name="Google Shape;662;p40"/>
          <p:cNvSpPr txBox="1"/>
          <p:nvPr/>
        </p:nvSpPr>
        <p:spPr>
          <a:xfrm>
            <a:off x="5732060" y="1626146"/>
            <a:ext cx="6170840" cy="458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DO" sz="20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¿Quiénes son agentes de Retención del </a:t>
            </a:r>
            <a:r>
              <a:rPr lang="es-DO" sz="2000" b="1" dirty="0" err="1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I.S.R</a:t>
            </a:r>
            <a:r>
              <a:rPr lang="es-DO" sz="20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.?</a:t>
            </a:r>
            <a:endParaRPr sz="2000" b="1" dirty="0"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457200" lvl="0" indent="-342900" algn="just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➢"/>
            </a:pPr>
            <a:r>
              <a:rPr lang="es-DO" sz="180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Las entidades públicas, cuando paguen o acrediten en cuenta a Personas Físicas, Sucesiones Indivisas y Personas Jurídicas, así como a otros entes no exentos del gravamen.</a:t>
            </a:r>
            <a:endParaRPr sz="1800" dirty="0"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457200" lvl="0" indent="-342900" algn="just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➢"/>
            </a:pPr>
            <a:r>
              <a:rPr lang="es-DO" sz="180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Las Personas Jurídicas y los Negocios de Único Dueño cuando paguen o acrediten en cuenta a Personas Naturales y Sucesiones Indivisas, así como a otros entes no exentos del gravamen. </a:t>
            </a:r>
            <a:endParaRPr sz="1800" dirty="0"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457200" lvl="0" indent="-342900" algn="just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➢"/>
            </a:pPr>
            <a:r>
              <a:rPr lang="es-DO" sz="180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Las Asociaciones Civiles, las Sociedades Cooperativas y las demás entidades de derecho público o privado con carácter lucrativo o no.</a:t>
            </a:r>
            <a:endParaRPr sz="1800" dirty="0"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3" name="Google Shape;66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8200" y="1646425"/>
            <a:ext cx="4720874" cy="4714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41"/>
          <p:cNvSpPr txBox="1">
            <a:spLocks noGrp="1"/>
          </p:cNvSpPr>
          <p:nvPr>
            <p:ph type="title"/>
          </p:nvPr>
        </p:nvSpPr>
        <p:spPr>
          <a:xfrm>
            <a:off x="1044750" y="19918"/>
            <a:ext cx="10436100" cy="13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5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DO" sz="2800" b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Retenciones del Impuesto Sobre la Renta</a:t>
            </a:r>
            <a:endParaRPr sz="2800" b="1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9" name="Google Shape;669;p41"/>
          <p:cNvSpPr/>
          <p:nvPr/>
        </p:nvSpPr>
        <p:spPr>
          <a:xfrm>
            <a:off x="838200" y="1371600"/>
            <a:ext cx="10515600" cy="0"/>
          </a:xfrm>
          <a:custGeom>
            <a:avLst/>
            <a:gdLst/>
            <a:ahLst/>
            <a:cxnLst/>
            <a:rect l="l" t="t" r="r" b="b"/>
            <a:pathLst>
              <a:path w="10515600" h="120000" extrusionOk="0">
                <a:moveTo>
                  <a:pt x="0" y="0"/>
                </a:moveTo>
                <a:lnTo>
                  <a:pt x="10515600" y="0"/>
                </a:lnTo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0" name="Google Shape;670;p41"/>
          <p:cNvSpPr txBox="1">
            <a:spLocks noGrp="1"/>
          </p:cNvSpPr>
          <p:nvPr>
            <p:ph type="sldNum" idx="12"/>
          </p:nvPr>
        </p:nvSpPr>
        <p:spPr>
          <a:xfrm>
            <a:off x="11095101" y="6471999"/>
            <a:ext cx="2052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DO"/>
              <a:t>20</a:t>
            </a:fld>
            <a:endParaRPr/>
          </a:p>
        </p:txBody>
      </p:sp>
      <p:sp>
        <p:nvSpPr>
          <p:cNvPr id="671" name="Google Shape;671;p41"/>
          <p:cNvSpPr/>
          <p:nvPr/>
        </p:nvSpPr>
        <p:spPr>
          <a:xfrm rot="5400000">
            <a:off x="2629852" y="4077651"/>
            <a:ext cx="142875" cy="5417820"/>
          </a:xfrm>
          <a:custGeom>
            <a:avLst/>
            <a:gdLst/>
            <a:ahLst/>
            <a:cxnLst/>
            <a:rect l="l" t="t" r="r" b="b"/>
            <a:pathLst>
              <a:path w="152400" h="6858000" extrusionOk="0">
                <a:moveTo>
                  <a:pt x="0" y="6858000"/>
                </a:moveTo>
                <a:lnTo>
                  <a:pt x="152400" y="6858000"/>
                </a:lnTo>
                <a:lnTo>
                  <a:pt x="152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31859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2" name="Google Shape;672;p41"/>
          <p:cNvSpPr/>
          <p:nvPr/>
        </p:nvSpPr>
        <p:spPr>
          <a:xfrm rot="-5400000">
            <a:off x="8733474" y="3391852"/>
            <a:ext cx="142875" cy="6789420"/>
          </a:xfrm>
          <a:custGeom>
            <a:avLst/>
            <a:gdLst/>
            <a:ahLst/>
            <a:cxnLst/>
            <a:rect l="l" t="t" r="r" b="b"/>
            <a:pathLst>
              <a:path w="142875" h="6858000" extrusionOk="0">
                <a:moveTo>
                  <a:pt x="0" y="6858000"/>
                </a:moveTo>
                <a:lnTo>
                  <a:pt x="142875" y="6858000"/>
                </a:lnTo>
                <a:lnTo>
                  <a:pt x="142875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95959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3" name="Google Shape;673;p41"/>
          <p:cNvSpPr txBox="1"/>
          <p:nvPr/>
        </p:nvSpPr>
        <p:spPr>
          <a:xfrm>
            <a:off x="152400" y="152400"/>
            <a:ext cx="30000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DO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Formato de envío 606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4" name="Google Shape;674;p41"/>
          <p:cNvSpPr txBox="1"/>
          <p:nvPr/>
        </p:nvSpPr>
        <p:spPr>
          <a:xfrm>
            <a:off x="5283200" y="1371600"/>
            <a:ext cx="6746900" cy="4770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DO" sz="3200" b="1" dirty="0">
                <a:latin typeface="Calibri"/>
                <a:ea typeface="Calibri"/>
                <a:cs typeface="Calibri"/>
                <a:sym typeface="Calibri"/>
              </a:rPr>
              <a:t>¿Cuáles contribuyentes están sujetos a retenciones?</a:t>
            </a:r>
            <a:endParaRPr sz="3200" b="1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just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➢"/>
            </a:pPr>
            <a:r>
              <a:rPr lang="es-DO" sz="2000" dirty="0">
                <a:latin typeface="Calibri"/>
                <a:ea typeface="Calibri"/>
                <a:cs typeface="Calibri"/>
                <a:sym typeface="Calibri"/>
              </a:rPr>
              <a:t>Las Personas Físicas y Sucesiones Indivisas por pagos de sueldos, comisiones, premios, alquileres, arrendamientos, honorarios, dividendos pagados o acreditados y cualquier otro tipo de renta.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just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➢"/>
            </a:pPr>
            <a:r>
              <a:rPr lang="es-DO" sz="2000" dirty="0">
                <a:latin typeface="Calibri"/>
                <a:ea typeface="Calibri"/>
                <a:cs typeface="Calibri"/>
                <a:sym typeface="Calibri"/>
              </a:rPr>
              <a:t>Las Personas Físicas, Jurídicas o entidades no residentes o no domiciliadas en el país, cuando reciban pagos por cualquier concepto de renta de fuente dominicana. 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just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➢"/>
            </a:pPr>
            <a:r>
              <a:rPr lang="es-DO" sz="2000" dirty="0">
                <a:latin typeface="Calibri"/>
                <a:ea typeface="Calibri"/>
                <a:cs typeface="Calibri"/>
                <a:sym typeface="Calibri"/>
              </a:rPr>
              <a:t>Las Personas Físicas y Sociedades que reciban pagos del Estado.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75" name="Google Shape;67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425419"/>
            <a:ext cx="4767943" cy="2601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42"/>
          <p:cNvSpPr txBox="1">
            <a:spLocks noGrp="1"/>
          </p:cNvSpPr>
          <p:nvPr>
            <p:ph type="sldNum" idx="12"/>
          </p:nvPr>
        </p:nvSpPr>
        <p:spPr>
          <a:xfrm>
            <a:off x="11095101" y="6471999"/>
            <a:ext cx="2052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DO"/>
              <a:t>21</a:t>
            </a:fld>
            <a:endParaRPr/>
          </a:p>
        </p:txBody>
      </p:sp>
      <p:sp>
        <p:nvSpPr>
          <p:cNvPr id="681" name="Google Shape;681;p42"/>
          <p:cNvSpPr/>
          <p:nvPr/>
        </p:nvSpPr>
        <p:spPr>
          <a:xfrm rot="5400000">
            <a:off x="2629852" y="4077651"/>
            <a:ext cx="142875" cy="5417820"/>
          </a:xfrm>
          <a:custGeom>
            <a:avLst/>
            <a:gdLst/>
            <a:ahLst/>
            <a:cxnLst/>
            <a:rect l="l" t="t" r="r" b="b"/>
            <a:pathLst>
              <a:path w="152400" h="6858000" extrusionOk="0">
                <a:moveTo>
                  <a:pt x="0" y="6858000"/>
                </a:moveTo>
                <a:lnTo>
                  <a:pt x="152400" y="6858000"/>
                </a:lnTo>
                <a:lnTo>
                  <a:pt x="152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31859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2" name="Google Shape;682;p42"/>
          <p:cNvSpPr/>
          <p:nvPr/>
        </p:nvSpPr>
        <p:spPr>
          <a:xfrm rot="-5400000">
            <a:off x="8733474" y="3391852"/>
            <a:ext cx="142875" cy="6789420"/>
          </a:xfrm>
          <a:custGeom>
            <a:avLst/>
            <a:gdLst/>
            <a:ahLst/>
            <a:cxnLst/>
            <a:rect l="l" t="t" r="r" b="b"/>
            <a:pathLst>
              <a:path w="142875" h="6858000" extrusionOk="0">
                <a:moveTo>
                  <a:pt x="0" y="6858000"/>
                </a:moveTo>
                <a:lnTo>
                  <a:pt x="142875" y="6858000"/>
                </a:lnTo>
                <a:lnTo>
                  <a:pt x="142875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95959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3" name="Google Shape;683;p42"/>
          <p:cNvSpPr txBox="1"/>
          <p:nvPr/>
        </p:nvSpPr>
        <p:spPr>
          <a:xfrm>
            <a:off x="152400" y="152400"/>
            <a:ext cx="30000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DO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Formato de envío 606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684" name="Google Shape;684;p42"/>
          <p:cNvGrpSpPr/>
          <p:nvPr/>
        </p:nvGrpSpPr>
        <p:grpSpPr>
          <a:xfrm>
            <a:off x="-30919" y="1261338"/>
            <a:ext cx="5458930" cy="1148229"/>
            <a:chOff x="3562350" y="909418"/>
            <a:chExt cx="4094300" cy="765282"/>
          </a:xfrm>
        </p:grpSpPr>
        <p:sp>
          <p:nvSpPr>
            <p:cNvPr id="685" name="Google Shape;685;p42"/>
            <p:cNvSpPr txBox="1"/>
            <p:nvPr/>
          </p:nvSpPr>
          <p:spPr>
            <a:xfrm>
              <a:off x="4928450" y="909418"/>
              <a:ext cx="2728200" cy="24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DO" sz="1500" b="1">
                  <a:solidFill>
                    <a:srgbClr val="155B54"/>
                  </a:solidFill>
                  <a:latin typeface="Roboto"/>
                  <a:ea typeface="Roboto"/>
                  <a:cs typeface="Roboto"/>
                  <a:sym typeface="Roboto"/>
                </a:rPr>
                <a:t>Ingresos</a:t>
              </a:r>
              <a:endParaRPr sz="1500" b="1">
                <a:solidFill>
                  <a:srgbClr val="155B54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86" name="Google Shape;686;p42"/>
            <p:cNvSpPr txBox="1"/>
            <p:nvPr/>
          </p:nvSpPr>
          <p:spPr>
            <a:xfrm>
              <a:off x="4928450" y="1154904"/>
              <a:ext cx="2728200" cy="36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None/>
              </a:pPr>
              <a:r>
                <a:rPr lang="es-DO" sz="900">
                  <a:solidFill>
                    <a:srgbClr val="155B54"/>
                  </a:solidFill>
                  <a:latin typeface="Roboto"/>
                  <a:ea typeface="Roboto"/>
                  <a:cs typeface="Roboto"/>
                  <a:sym typeface="Roboto"/>
                </a:rPr>
                <a:t>Alquileres y arrendamientos pagados a Personas Físicas.</a:t>
              </a:r>
              <a:endParaRPr sz="900">
                <a:solidFill>
                  <a:srgbClr val="155B54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87" name="Google Shape;687;p42"/>
            <p:cNvSpPr txBox="1"/>
            <p:nvPr/>
          </p:nvSpPr>
          <p:spPr>
            <a:xfrm>
              <a:off x="3562350" y="934025"/>
              <a:ext cx="758400" cy="30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DO" sz="1200">
                  <a:solidFill>
                    <a:srgbClr val="155B54"/>
                  </a:solidFill>
                  <a:latin typeface="Roboto"/>
                  <a:ea typeface="Roboto"/>
                  <a:cs typeface="Roboto"/>
                  <a:sym typeface="Roboto"/>
                </a:rPr>
                <a:t>10%</a:t>
              </a:r>
              <a:endParaRPr sz="1200">
                <a:solidFill>
                  <a:srgbClr val="155B54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88" name="Google Shape;688;p42"/>
            <p:cNvSpPr/>
            <p:nvPr/>
          </p:nvSpPr>
          <p:spPr>
            <a:xfrm>
              <a:off x="4517125" y="1086100"/>
              <a:ext cx="133500" cy="588600"/>
            </a:xfrm>
            <a:prstGeom prst="rect">
              <a:avLst/>
            </a:prstGeom>
            <a:solidFill>
              <a:srgbClr val="155B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689" name="Google Shape;689;p42"/>
            <p:cNvCxnSpPr/>
            <p:nvPr/>
          </p:nvCxnSpPr>
          <p:spPr>
            <a:xfrm rot="10800000">
              <a:off x="4318975" y="1083450"/>
              <a:ext cx="529800" cy="0"/>
            </a:xfrm>
            <a:prstGeom prst="straightConnector1">
              <a:avLst/>
            </a:prstGeom>
            <a:noFill/>
            <a:ln w="9525" cap="flat" cmpd="sng">
              <a:solidFill>
                <a:srgbClr val="155B54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690" name="Google Shape;690;p42"/>
          <p:cNvGrpSpPr/>
          <p:nvPr/>
        </p:nvGrpSpPr>
        <p:grpSpPr>
          <a:xfrm>
            <a:off x="-7621" y="2133519"/>
            <a:ext cx="5458930" cy="1148229"/>
            <a:chOff x="3562350" y="909418"/>
            <a:chExt cx="4094300" cy="765282"/>
          </a:xfrm>
        </p:grpSpPr>
        <p:sp>
          <p:nvSpPr>
            <p:cNvPr id="691" name="Google Shape;691;p42"/>
            <p:cNvSpPr txBox="1"/>
            <p:nvPr/>
          </p:nvSpPr>
          <p:spPr>
            <a:xfrm>
              <a:off x="4928450" y="909418"/>
              <a:ext cx="2728200" cy="24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s-DO" sz="1500" b="1">
                  <a:solidFill>
                    <a:srgbClr val="155B54"/>
                  </a:solidFill>
                  <a:latin typeface="Roboto"/>
                  <a:ea typeface="Roboto"/>
                  <a:cs typeface="Roboto"/>
                  <a:sym typeface="Roboto"/>
                </a:rPr>
                <a:t>Ingresos</a:t>
              </a:r>
              <a:endParaRPr sz="1500" b="1">
                <a:solidFill>
                  <a:srgbClr val="155B54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92" name="Google Shape;692;p42"/>
            <p:cNvSpPr txBox="1"/>
            <p:nvPr/>
          </p:nvSpPr>
          <p:spPr>
            <a:xfrm>
              <a:off x="4928450" y="1154904"/>
              <a:ext cx="2728200" cy="36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None/>
              </a:pPr>
              <a:r>
                <a:rPr lang="es-DO" sz="900">
                  <a:solidFill>
                    <a:srgbClr val="155B54"/>
                  </a:solidFill>
                  <a:latin typeface="Roboto"/>
                  <a:ea typeface="Roboto"/>
                  <a:cs typeface="Roboto"/>
                  <a:sym typeface="Roboto"/>
                </a:rPr>
                <a:t>Honorarios por servicios y comisiones pagados a Personas Físicas.</a:t>
              </a:r>
              <a:endParaRPr sz="900">
                <a:solidFill>
                  <a:srgbClr val="155B54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93" name="Google Shape;693;p42"/>
            <p:cNvSpPr txBox="1"/>
            <p:nvPr/>
          </p:nvSpPr>
          <p:spPr>
            <a:xfrm>
              <a:off x="3562350" y="934025"/>
              <a:ext cx="758400" cy="30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DO" sz="1200">
                  <a:solidFill>
                    <a:srgbClr val="155B54"/>
                  </a:solidFill>
                  <a:latin typeface="Roboto"/>
                  <a:ea typeface="Roboto"/>
                  <a:cs typeface="Roboto"/>
                  <a:sym typeface="Roboto"/>
                </a:rPr>
                <a:t>10%</a:t>
              </a:r>
              <a:endParaRPr sz="1200">
                <a:solidFill>
                  <a:srgbClr val="155B54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94" name="Google Shape;694;p42"/>
            <p:cNvSpPr/>
            <p:nvPr/>
          </p:nvSpPr>
          <p:spPr>
            <a:xfrm>
              <a:off x="4517125" y="1086100"/>
              <a:ext cx="133500" cy="588600"/>
            </a:xfrm>
            <a:prstGeom prst="rect">
              <a:avLst/>
            </a:prstGeom>
            <a:solidFill>
              <a:srgbClr val="155B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695" name="Google Shape;695;p42"/>
            <p:cNvCxnSpPr/>
            <p:nvPr/>
          </p:nvCxnSpPr>
          <p:spPr>
            <a:xfrm rot="10800000">
              <a:off x="4318975" y="1083450"/>
              <a:ext cx="529800" cy="0"/>
            </a:xfrm>
            <a:prstGeom prst="straightConnector1">
              <a:avLst/>
            </a:prstGeom>
            <a:noFill/>
            <a:ln w="9525" cap="flat" cmpd="sng">
              <a:solidFill>
                <a:srgbClr val="155B54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696" name="Google Shape;696;p42"/>
          <p:cNvGrpSpPr/>
          <p:nvPr/>
        </p:nvGrpSpPr>
        <p:grpSpPr>
          <a:xfrm>
            <a:off x="-30919" y="3042339"/>
            <a:ext cx="5458930" cy="1148229"/>
            <a:chOff x="3562350" y="909418"/>
            <a:chExt cx="4094300" cy="765282"/>
          </a:xfrm>
        </p:grpSpPr>
        <p:sp>
          <p:nvSpPr>
            <p:cNvPr id="697" name="Google Shape;697;p42"/>
            <p:cNvSpPr txBox="1"/>
            <p:nvPr/>
          </p:nvSpPr>
          <p:spPr>
            <a:xfrm>
              <a:off x="4928450" y="909418"/>
              <a:ext cx="2728200" cy="24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DO" sz="1500" b="1">
                  <a:solidFill>
                    <a:srgbClr val="858585"/>
                  </a:solidFill>
                  <a:latin typeface="Roboto"/>
                  <a:ea typeface="Roboto"/>
                  <a:cs typeface="Roboto"/>
                  <a:sym typeface="Roboto"/>
                </a:rPr>
                <a:t>Premios</a:t>
              </a:r>
              <a:endParaRPr sz="1500" b="1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98" name="Google Shape;698;p42"/>
            <p:cNvSpPr txBox="1"/>
            <p:nvPr/>
          </p:nvSpPr>
          <p:spPr>
            <a:xfrm>
              <a:off x="4928450" y="1154904"/>
              <a:ext cx="2728200" cy="36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None/>
              </a:pPr>
              <a:r>
                <a:rPr lang="es-DO" sz="900" dirty="0">
                  <a:solidFill>
                    <a:srgbClr val="858585"/>
                  </a:solidFill>
                  <a:latin typeface="Roboto"/>
                  <a:ea typeface="Roboto"/>
                  <a:cs typeface="Roboto"/>
                  <a:sym typeface="Roboto"/>
                </a:rPr>
                <a:t>sobre premios o ganancias obtenidas en loterías, fracatanes, lotos, juegos electrónicos.</a:t>
              </a:r>
              <a:endParaRPr sz="900" dirty="0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99" name="Google Shape;699;p42"/>
            <p:cNvSpPr txBox="1"/>
            <p:nvPr/>
          </p:nvSpPr>
          <p:spPr>
            <a:xfrm>
              <a:off x="3562350" y="934025"/>
              <a:ext cx="758400" cy="30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DO" sz="1200">
                  <a:solidFill>
                    <a:srgbClr val="858585"/>
                  </a:solidFill>
                  <a:latin typeface="Roboto"/>
                  <a:ea typeface="Roboto"/>
                  <a:cs typeface="Roboto"/>
                  <a:sym typeface="Roboto"/>
                </a:rPr>
                <a:t>25%</a:t>
              </a:r>
              <a:endParaRPr sz="1200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00" name="Google Shape;700;p42"/>
            <p:cNvSpPr/>
            <p:nvPr/>
          </p:nvSpPr>
          <p:spPr>
            <a:xfrm>
              <a:off x="4517125" y="1086100"/>
              <a:ext cx="133500" cy="588600"/>
            </a:xfrm>
            <a:prstGeom prst="rect">
              <a:avLst/>
            </a:prstGeom>
            <a:solidFill>
              <a:srgbClr val="C2C2C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701" name="Google Shape;701;p42"/>
            <p:cNvCxnSpPr/>
            <p:nvPr/>
          </p:nvCxnSpPr>
          <p:spPr>
            <a:xfrm rot="10800000">
              <a:off x="4318975" y="1083450"/>
              <a:ext cx="529800" cy="0"/>
            </a:xfrm>
            <a:prstGeom prst="straightConnector1">
              <a:avLst/>
            </a:prstGeom>
            <a:noFill/>
            <a:ln w="9525" cap="flat" cmpd="sng">
              <a:solidFill>
                <a:srgbClr val="C2C2C2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702" name="Google Shape;702;p42"/>
          <p:cNvGrpSpPr/>
          <p:nvPr/>
        </p:nvGrpSpPr>
        <p:grpSpPr>
          <a:xfrm>
            <a:off x="-30919" y="3932840"/>
            <a:ext cx="5458930" cy="1148229"/>
            <a:chOff x="3562350" y="909418"/>
            <a:chExt cx="4094300" cy="765282"/>
          </a:xfrm>
        </p:grpSpPr>
        <p:sp>
          <p:nvSpPr>
            <p:cNvPr id="703" name="Google Shape;703;p42"/>
            <p:cNvSpPr txBox="1"/>
            <p:nvPr/>
          </p:nvSpPr>
          <p:spPr>
            <a:xfrm>
              <a:off x="4928450" y="909418"/>
              <a:ext cx="2728200" cy="24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DO" sz="1500" b="1">
                  <a:solidFill>
                    <a:srgbClr val="858585"/>
                  </a:solidFill>
                  <a:latin typeface="Roboto"/>
                  <a:ea typeface="Roboto"/>
                  <a:cs typeface="Roboto"/>
                  <a:sym typeface="Roboto"/>
                </a:rPr>
                <a:t>Ingresos</a:t>
              </a:r>
              <a:endParaRPr sz="1500" b="1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04" name="Google Shape;704;p42"/>
            <p:cNvSpPr txBox="1"/>
            <p:nvPr/>
          </p:nvSpPr>
          <p:spPr>
            <a:xfrm>
              <a:off x="4928450" y="1154904"/>
              <a:ext cx="2728200" cy="36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None/>
              </a:pPr>
              <a:r>
                <a:rPr lang="es-DO" sz="900">
                  <a:solidFill>
                    <a:srgbClr val="858585"/>
                  </a:solidFill>
                  <a:latin typeface="Roboto"/>
                  <a:ea typeface="Roboto"/>
                  <a:cs typeface="Roboto"/>
                  <a:sym typeface="Roboto"/>
                </a:rPr>
                <a:t>Transferencia de título y propiedades. </a:t>
              </a:r>
              <a:endParaRPr sz="900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05" name="Google Shape;705;p42"/>
            <p:cNvSpPr txBox="1"/>
            <p:nvPr/>
          </p:nvSpPr>
          <p:spPr>
            <a:xfrm>
              <a:off x="3562350" y="934025"/>
              <a:ext cx="758400" cy="30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DO" sz="1200">
                  <a:solidFill>
                    <a:srgbClr val="858585"/>
                  </a:solidFill>
                  <a:latin typeface="Roboto"/>
                  <a:ea typeface="Roboto"/>
                  <a:cs typeface="Roboto"/>
                  <a:sym typeface="Roboto"/>
                </a:rPr>
                <a:t>2%</a:t>
              </a:r>
              <a:endParaRPr sz="1200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06" name="Google Shape;706;p42"/>
            <p:cNvSpPr/>
            <p:nvPr/>
          </p:nvSpPr>
          <p:spPr>
            <a:xfrm>
              <a:off x="4517125" y="1086100"/>
              <a:ext cx="133500" cy="588600"/>
            </a:xfrm>
            <a:prstGeom prst="rect">
              <a:avLst/>
            </a:prstGeom>
            <a:solidFill>
              <a:srgbClr val="C2C2C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707" name="Google Shape;707;p42"/>
            <p:cNvCxnSpPr/>
            <p:nvPr/>
          </p:nvCxnSpPr>
          <p:spPr>
            <a:xfrm rot="10800000">
              <a:off x="4318975" y="1083450"/>
              <a:ext cx="529800" cy="0"/>
            </a:xfrm>
            <a:prstGeom prst="straightConnector1">
              <a:avLst/>
            </a:prstGeom>
            <a:noFill/>
            <a:ln w="9525" cap="flat" cmpd="sng">
              <a:solidFill>
                <a:srgbClr val="C2C2C2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708" name="Google Shape;708;p42"/>
          <p:cNvGrpSpPr/>
          <p:nvPr/>
        </p:nvGrpSpPr>
        <p:grpSpPr>
          <a:xfrm>
            <a:off x="-30919" y="4823340"/>
            <a:ext cx="5458930" cy="1148229"/>
            <a:chOff x="3562350" y="909418"/>
            <a:chExt cx="4094300" cy="765282"/>
          </a:xfrm>
        </p:grpSpPr>
        <p:sp>
          <p:nvSpPr>
            <p:cNvPr id="709" name="Google Shape;709;p42"/>
            <p:cNvSpPr txBox="1"/>
            <p:nvPr/>
          </p:nvSpPr>
          <p:spPr>
            <a:xfrm>
              <a:off x="4928450" y="909418"/>
              <a:ext cx="2728200" cy="24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DO" sz="1500" b="1">
                  <a:solidFill>
                    <a:srgbClr val="858585"/>
                  </a:solidFill>
                  <a:latin typeface="Roboto"/>
                  <a:ea typeface="Roboto"/>
                  <a:cs typeface="Roboto"/>
                  <a:sym typeface="Roboto"/>
                </a:rPr>
                <a:t>Ingresos</a:t>
              </a:r>
              <a:endParaRPr sz="1500" b="1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10" name="Google Shape;710;p42"/>
            <p:cNvSpPr txBox="1"/>
            <p:nvPr/>
          </p:nvSpPr>
          <p:spPr>
            <a:xfrm>
              <a:off x="4928450" y="1154904"/>
              <a:ext cx="2728200" cy="36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None/>
              </a:pPr>
              <a:r>
                <a:rPr lang="es-DO" sz="900">
                  <a:solidFill>
                    <a:srgbClr val="858585"/>
                  </a:solidFill>
                  <a:latin typeface="Roboto"/>
                  <a:ea typeface="Roboto"/>
                  <a:cs typeface="Roboto"/>
                  <a:sym typeface="Roboto"/>
                </a:rPr>
                <a:t> Dividendos pagados o acreditados en el país, para contribuyentes residentes o no.</a:t>
              </a:r>
              <a:endParaRPr sz="900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11" name="Google Shape;711;p42"/>
            <p:cNvSpPr txBox="1"/>
            <p:nvPr/>
          </p:nvSpPr>
          <p:spPr>
            <a:xfrm>
              <a:off x="3562350" y="934025"/>
              <a:ext cx="758400" cy="30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DO" sz="1200">
                  <a:solidFill>
                    <a:srgbClr val="858585"/>
                  </a:solidFill>
                  <a:latin typeface="Roboto"/>
                  <a:ea typeface="Roboto"/>
                  <a:cs typeface="Roboto"/>
                  <a:sym typeface="Roboto"/>
                </a:rPr>
                <a:t>10%</a:t>
              </a:r>
              <a:endParaRPr sz="1200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12" name="Google Shape;712;p42"/>
            <p:cNvSpPr/>
            <p:nvPr/>
          </p:nvSpPr>
          <p:spPr>
            <a:xfrm>
              <a:off x="4517125" y="1086100"/>
              <a:ext cx="133500" cy="588600"/>
            </a:xfrm>
            <a:prstGeom prst="rect">
              <a:avLst/>
            </a:prstGeom>
            <a:solidFill>
              <a:srgbClr val="C2C2C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713" name="Google Shape;713;p42"/>
            <p:cNvCxnSpPr/>
            <p:nvPr/>
          </p:nvCxnSpPr>
          <p:spPr>
            <a:xfrm rot="10800000">
              <a:off x="4318975" y="1083450"/>
              <a:ext cx="529800" cy="0"/>
            </a:xfrm>
            <a:prstGeom prst="straightConnector1">
              <a:avLst/>
            </a:prstGeom>
            <a:noFill/>
            <a:ln w="9525" cap="flat" cmpd="sng">
              <a:solidFill>
                <a:srgbClr val="C2C2C2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714" name="Google Shape;714;p42"/>
          <p:cNvGrpSpPr/>
          <p:nvPr/>
        </p:nvGrpSpPr>
        <p:grpSpPr>
          <a:xfrm>
            <a:off x="-30919" y="5713841"/>
            <a:ext cx="5458930" cy="1148229"/>
            <a:chOff x="3562350" y="909418"/>
            <a:chExt cx="4094300" cy="765282"/>
          </a:xfrm>
        </p:grpSpPr>
        <p:sp>
          <p:nvSpPr>
            <p:cNvPr id="715" name="Google Shape;715;p42"/>
            <p:cNvSpPr txBox="1"/>
            <p:nvPr/>
          </p:nvSpPr>
          <p:spPr>
            <a:xfrm>
              <a:off x="4928450" y="909418"/>
              <a:ext cx="2728200" cy="24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DO" sz="1500" b="1">
                  <a:solidFill>
                    <a:srgbClr val="858585"/>
                  </a:solidFill>
                  <a:latin typeface="Roboto"/>
                  <a:ea typeface="Roboto"/>
                  <a:cs typeface="Roboto"/>
                  <a:sym typeface="Roboto"/>
                </a:rPr>
                <a:t>Ingresos</a:t>
              </a:r>
              <a:endParaRPr sz="1500" b="1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16" name="Google Shape;716;p42"/>
            <p:cNvSpPr txBox="1"/>
            <p:nvPr/>
          </p:nvSpPr>
          <p:spPr>
            <a:xfrm>
              <a:off x="4928450" y="1154904"/>
              <a:ext cx="2728200" cy="36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None/>
              </a:pPr>
              <a:r>
                <a:rPr lang="es-DO" sz="900">
                  <a:solidFill>
                    <a:srgbClr val="858585"/>
                  </a:solidFill>
                  <a:latin typeface="Roboto"/>
                  <a:ea typeface="Roboto"/>
                  <a:cs typeface="Roboto"/>
                  <a:sym typeface="Roboto"/>
                </a:rPr>
                <a:t>Intereses a Personas Físicas, Personas Jurídicas o Entidades no residentes.</a:t>
              </a:r>
              <a:endParaRPr sz="900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17" name="Google Shape;717;p42"/>
            <p:cNvSpPr txBox="1"/>
            <p:nvPr/>
          </p:nvSpPr>
          <p:spPr>
            <a:xfrm>
              <a:off x="3562350" y="934025"/>
              <a:ext cx="758400" cy="30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DO" sz="1200">
                  <a:solidFill>
                    <a:srgbClr val="858585"/>
                  </a:solidFill>
                  <a:latin typeface="Roboto"/>
                  <a:ea typeface="Roboto"/>
                  <a:cs typeface="Roboto"/>
                  <a:sym typeface="Roboto"/>
                </a:rPr>
                <a:t>10%</a:t>
              </a:r>
              <a:endParaRPr sz="1200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18" name="Google Shape;718;p42"/>
            <p:cNvSpPr/>
            <p:nvPr/>
          </p:nvSpPr>
          <p:spPr>
            <a:xfrm>
              <a:off x="4517125" y="1086100"/>
              <a:ext cx="133500" cy="588600"/>
            </a:xfrm>
            <a:prstGeom prst="rect">
              <a:avLst/>
            </a:prstGeom>
            <a:solidFill>
              <a:srgbClr val="C2C2C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719" name="Google Shape;719;p42"/>
            <p:cNvCxnSpPr/>
            <p:nvPr/>
          </p:nvCxnSpPr>
          <p:spPr>
            <a:xfrm rot="10800000">
              <a:off x="4318975" y="1083450"/>
              <a:ext cx="529800" cy="0"/>
            </a:xfrm>
            <a:prstGeom prst="straightConnector1">
              <a:avLst/>
            </a:prstGeom>
            <a:noFill/>
            <a:ln w="9525" cap="flat" cmpd="sng">
              <a:solidFill>
                <a:srgbClr val="C2C2C2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720" name="Google Shape;720;p42"/>
          <p:cNvGrpSpPr/>
          <p:nvPr/>
        </p:nvGrpSpPr>
        <p:grpSpPr>
          <a:xfrm>
            <a:off x="5303081" y="1261338"/>
            <a:ext cx="5458930" cy="1148229"/>
            <a:chOff x="3562350" y="909418"/>
            <a:chExt cx="4094300" cy="765282"/>
          </a:xfrm>
        </p:grpSpPr>
        <p:sp>
          <p:nvSpPr>
            <p:cNvPr id="721" name="Google Shape;721;p42"/>
            <p:cNvSpPr txBox="1"/>
            <p:nvPr/>
          </p:nvSpPr>
          <p:spPr>
            <a:xfrm>
              <a:off x="4928450" y="909418"/>
              <a:ext cx="2728200" cy="24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DO" sz="1500" b="1">
                  <a:solidFill>
                    <a:srgbClr val="155B54"/>
                  </a:solidFill>
                  <a:latin typeface="Roboto"/>
                  <a:ea typeface="Roboto"/>
                  <a:cs typeface="Roboto"/>
                  <a:sym typeface="Roboto"/>
                </a:rPr>
                <a:t>Ingresos</a:t>
              </a:r>
              <a:endParaRPr sz="1500" b="1">
                <a:solidFill>
                  <a:srgbClr val="155B54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22" name="Google Shape;722;p42"/>
            <p:cNvSpPr txBox="1"/>
            <p:nvPr/>
          </p:nvSpPr>
          <p:spPr>
            <a:xfrm>
              <a:off x="4928450" y="1154904"/>
              <a:ext cx="2728200" cy="36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None/>
              </a:pPr>
              <a:r>
                <a:rPr lang="es-DO" sz="900">
                  <a:solidFill>
                    <a:srgbClr val="155B54"/>
                  </a:solidFill>
                  <a:latin typeface="Roboto"/>
                  <a:ea typeface="Roboto"/>
                  <a:cs typeface="Roboto"/>
                  <a:sym typeface="Roboto"/>
                </a:rPr>
                <a:t>Intereses a Personas Físicas, Personas Jurídicas o Entidades no residentes.</a:t>
              </a:r>
              <a:endParaRPr sz="900">
                <a:solidFill>
                  <a:srgbClr val="155B54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23" name="Google Shape;723;p42"/>
            <p:cNvSpPr txBox="1"/>
            <p:nvPr/>
          </p:nvSpPr>
          <p:spPr>
            <a:xfrm>
              <a:off x="3562350" y="934025"/>
              <a:ext cx="758400" cy="30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DO" sz="1200">
                  <a:solidFill>
                    <a:srgbClr val="155B54"/>
                  </a:solidFill>
                  <a:latin typeface="Roboto"/>
                  <a:ea typeface="Roboto"/>
                  <a:cs typeface="Roboto"/>
                  <a:sym typeface="Roboto"/>
                </a:rPr>
                <a:t>5%</a:t>
              </a:r>
              <a:endParaRPr sz="1200">
                <a:solidFill>
                  <a:srgbClr val="155B54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24" name="Google Shape;724;p42"/>
            <p:cNvSpPr/>
            <p:nvPr/>
          </p:nvSpPr>
          <p:spPr>
            <a:xfrm>
              <a:off x="4517125" y="1086100"/>
              <a:ext cx="133500" cy="588600"/>
            </a:xfrm>
            <a:prstGeom prst="rect">
              <a:avLst/>
            </a:prstGeom>
            <a:solidFill>
              <a:srgbClr val="155B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725" name="Google Shape;725;p42"/>
            <p:cNvCxnSpPr/>
            <p:nvPr/>
          </p:nvCxnSpPr>
          <p:spPr>
            <a:xfrm rot="10800000">
              <a:off x="4318975" y="1083450"/>
              <a:ext cx="529800" cy="0"/>
            </a:xfrm>
            <a:prstGeom prst="straightConnector1">
              <a:avLst/>
            </a:prstGeom>
            <a:noFill/>
            <a:ln w="9525" cap="flat" cmpd="sng">
              <a:solidFill>
                <a:srgbClr val="155B54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726" name="Google Shape;726;p42"/>
          <p:cNvGrpSpPr/>
          <p:nvPr/>
        </p:nvGrpSpPr>
        <p:grpSpPr>
          <a:xfrm>
            <a:off x="5303081" y="2151838"/>
            <a:ext cx="5458930" cy="1148229"/>
            <a:chOff x="3562350" y="909418"/>
            <a:chExt cx="4094300" cy="765282"/>
          </a:xfrm>
        </p:grpSpPr>
        <p:sp>
          <p:nvSpPr>
            <p:cNvPr id="727" name="Google Shape;727;p42"/>
            <p:cNvSpPr txBox="1"/>
            <p:nvPr/>
          </p:nvSpPr>
          <p:spPr>
            <a:xfrm>
              <a:off x="4928450" y="909418"/>
              <a:ext cx="2728200" cy="24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DO" sz="1500" b="1">
                  <a:solidFill>
                    <a:srgbClr val="155B54"/>
                  </a:solidFill>
                  <a:latin typeface="Roboto"/>
                  <a:ea typeface="Roboto"/>
                  <a:cs typeface="Roboto"/>
                  <a:sym typeface="Roboto"/>
                </a:rPr>
                <a:t>Ingresos</a:t>
              </a:r>
              <a:endParaRPr sz="1500" b="1">
                <a:solidFill>
                  <a:srgbClr val="155B54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28" name="Google Shape;728;p42"/>
            <p:cNvSpPr txBox="1"/>
            <p:nvPr/>
          </p:nvSpPr>
          <p:spPr>
            <a:xfrm>
              <a:off x="4928450" y="1154904"/>
              <a:ext cx="2728200" cy="36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None/>
              </a:pPr>
              <a:r>
                <a:rPr lang="es-DO" sz="900">
                  <a:solidFill>
                    <a:srgbClr val="155B54"/>
                  </a:solidFill>
                  <a:latin typeface="Roboto"/>
                  <a:ea typeface="Roboto"/>
                  <a:cs typeface="Roboto"/>
                  <a:sym typeface="Roboto"/>
                </a:rPr>
                <a:t>Remesas al Exterior.</a:t>
              </a:r>
              <a:endParaRPr sz="900">
                <a:solidFill>
                  <a:srgbClr val="155B54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29" name="Google Shape;729;p42"/>
            <p:cNvSpPr txBox="1"/>
            <p:nvPr/>
          </p:nvSpPr>
          <p:spPr>
            <a:xfrm>
              <a:off x="3562350" y="934025"/>
              <a:ext cx="758400" cy="30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DO" sz="1200">
                  <a:solidFill>
                    <a:srgbClr val="155B54"/>
                  </a:solidFill>
                  <a:latin typeface="Roboto"/>
                  <a:ea typeface="Roboto"/>
                  <a:cs typeface="Roboto"/>
                  <a:sym typeface="Roboto"/>
                </a:rPr>
                <a:t>27%</a:t>
              </a:r>
              <a:endParaRPr sz="1200">
                <a:solidFill>
                  <a:srgbClr val="155B54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30" name="Google Shape;730;p42"/>
            <p:cNvSpPr/>
            <p:nvPr/>
          </p:nvSpPr>
          <p:spPr>
            <a:xfrm>
              <a:off x="4517125" y="1086100"/>
              <a:ext cx="133500" cy="588600"/>
            </a:xfrm>
            <a:prstGeom prst="rect">
              <a:avLst/>
            </a:prstGeom>
            <a:solidFill>
              <a:srgbClr val="155B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731" name="Google Shape;731;p42"/>
            <p:cNvCxnSpPr/>
            <p:nvPr/>
          </p:nvCxnSpPr>
          <p:spPr>
            <a:xfrm rot="10800000">
              <a:off x="4318975" y="1083450"/>
              <a:ext cx="529800" cy="0"/>
            </a:xfrm>
            <a:prstGeom prst="straightConnector1">
              <a:avLst/>
            </a:prstGeom>
            <a:noFill/>
            <a:ln w="9525" cap="flat" cmpd="sng">
              <a:solidFill>
                <a:srgbClr val="155B54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732" name="Google Shape;732;p42"/>
          <p:cNvGrpSpPr/>
          <p:nvPr/>
        </p:nvGrpSpPr>
        <p:grpSpPr>
          <a:xfrm>
            <a:off x="5303081" y="3042339"/>
            <a:ext cx="5458930" cy="1148229"/>
            <a:chOff x="3562350" y="909418"/>
            <a:chExt cx="4094300" cy="765282"/>
          </a:xfrm>
        </p:grpSpPr>
        <p:sp>
          <p:nvSpPr>
            <p:cNvPr id="733" name="Google Shape;733;p42"/>
            <p:cNvSpPr txBox="1"/>
            <p:nvPr/>
          </p:nvSpPr>
          <p:spPr>
            <a:xfrm>
              <a:off x="4928450" y="909418"/>
              <a:ext cx="2728200" cy="24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DO" sz="1500" b="1">
                  <a:solidFill>
                    <a:srgbClr val="858585"/>
                  </a:solidFill>
                  <a:latin typeface="Roboto"/>
                  <a:ea typeface="Roboto"/>
                  <a:cs typeface="Roboto"/>
                  <a:sym typeface="Roboto"/>
                </a:rPr>
                <a:t>Pagos</a:t>
              </a:r>
              <a:endParaRPr sz="1500" b="1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34" name="Google Shape;734;p42"/>
            <p:cNvSpPr txBox="1"/>
            <p:nvPr/>
          </p:nvSpPr>
          <p:spPr>
            <a:xfrm>
              <a:off x="4928450" y="1154904"/>
              <a:ext cx="2728200" cy="36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None/>
              </a:pPr>
              <a:r>
                <a:rPr lang="es-DO" sz="900">
                  <a:solidFill>
                    <a:srgbClr val="858585"/>
                  </a:solidFill>
                  <a:latin typeface="Roboto"/>
                  <a:ea typeface="Roboto"/>
                  <a:cs typeface="Roboto"/>
                  <a:sym typeface="Roboto"/>
                </a:rPr>
                <a:t>Pagos a Proveedores del Estado por la adquisición de bienes y servicios no ejecutados en relación de dependencia. 	</a:t>
              </a:r>
              <a:endParaRPr sz="900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35" name="Google Shape;735;p42"/>
            <p:cNvSpPr txBox="1"/>
            <p:nvPr/>
          </p:nvSpPr>
          <p:spPr>
            <a:xfrm>
              <a:off x="3562350" y="934025"/>
              <a:ext cx="758400" cy="30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DO" sz="1200">
                  <a:solidFill>
                    <a:srgbClr val="858585"/>
                  </a:solidFill>
                  <a:latin typeface="Roboto"/>
                  <a:ea typeface="Roboto"/>
                  <a:cs typeface="Roboto"/>
                  <a:sym typeface="Roboto"/>
                </a:rPr>
                <a:t>5%</a:t>
              </a:r>
              <a:endParaRPr sz="1200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36" name="Google Shape;736;p42"/>
            <p:cNvSpPr/>
            <p:nvPr/>
          </p:nvSpPr>
          <p:spPr>
            <a:xfrm>
              <a:off x="4517125" y="1086100"/>
              <a:ext cx="133500" cy="588600"/>
            </a:xfrm>
            <a:prstGeom prst="rect">
              <a:avLst/>
            </a:prstGeom>
            <a:solidFill>
              <a:srgbClr val="C2C2C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737" name="Google Shape;737;p42"/>
            <p:cNvCxnSpPr/>
            <p:nvPr/>
          </p:nvCxnSpPr>
          <p:spPr>
            <a:xfrm rot="10800000">
              <a:off x="4318975" y="1083450"/>
              <a:ext cx="529800" cy="0"/>
            </a:xfrm>
            <a:prstGeom prst="straightConnector1">
              <a:avLst/>
            </a:prstGeom>
            <a:noFill/>
            <a:ln w="9525" cap="flat" cmpd="sng">
              <a:solidFill>
                <a:srgbClr val="C2C2C2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738" name="Google Shape;738;p42"/>
          <p:cNvGrpSpPr/>
          <p:nvPr/>
        </p:nvGrpSpPr>
        <p:grpSpPr>
          <a:xfrm>
            <a:off x="5303081" y="3932840"/>
            <a:ext cx="5458930" cy="1148229"/>
            <a:chOff x="3562350" y="909418"/>
            <a:chExt cx="4094300" cy="765282"/>
          </a:xfrm>
        </p:grpSpPr>
        <p:sp>
          <p:nvSpPr>
            <p:cNvPr id="739" name="Google Shape;739;p42"/>
            <p:cNvSpPr txBox="1"/>
            <p:nvPr/>
          </p:nvSpPr>
          <p:spPr>
            <a:xfrm>
              <a:off x="4928450" y="909418"/>
              <a:ext cx="2728200" cy="24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DO" sz="1500" b="1">
                  <a:solidFill>
                    <a:srgbClr val="858585"/>
                  </a:solidFill>
                  <a:latin typeface="Roboto"/>
                  <a:ea typeface="Roboto"/>
                  <a:cs typeface="Roboto"/>
                  <a:sym typeface="Roboto"/>
                </a:rPr>
                <a:t>Ingresos</a:t>
              </a:r>
              <a:endParaRPr sz="1500" b="1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40" name="Google Shape;740;p42"/>
            <p:cNvSpPr txBox="1"/>
            <p:nvPr/>
          </p:nvSpPr>
          <p:spPr>
            <a:xfrm>
              <a:off x="4928450" y="1154904"/>
              <a:ext cx="2728200" cy="36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None/>
              </a:pPr>
              <a:r>
                <a:rPr lang="es-DO" sz="900">
                  <a:solidFill>
                    <a:srgbClr val="858585"/>
                  </a:solidFill>
                  <a:latin typeface="Roboto"/>
                  <a:ea typeface="Roboto"/>
                  <a:cs typeface="Roboto"/>
                  <a:sym typeface="Roboto"/>
                </a:rPr>
                <a:t>Ganancia de capital, Intereses pagados a personas fisicas y juridicas</a:t>
              </a:r>
              <a:endParaRPr sz="900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41" name="Google Shape;741;p42"/>
            <p:cNvSpPr txBox="1"/>
            <p:nvPr/>
          </p:nvSpPr>
          <p:spPr>
            <a:xfrm>
              <a:off x="3562350" y="934025"/>
              <a:ext cx="758400" cy="30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DO" sz="1200">
                  <a:solidFill>
                    <a:srgbClr val="858585"/>
                  </a:solidFill>
                  <a:latin typeface="Roboto"/>
                  <a:ea typeface="Roboto"/>
                  <a:cs typeface="Roboto"/>
                  <a:sym typeface="Roboto"/>
                </a:rPr>
                <a:t>1%</a:t>
              </a:r>
              <a:endParaRPr sz="1200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42" name="Google Shape;742;p42"/>
            <p:cNvSpPr/>
            <p:nvPr/>
          </p:nvSpPr>
          <p:spPr>
            <a:xfrm>
              <a:off x="4517125" y="1086100"/>
              <a:ext cx="133500" cy="588600"/>
            </a:xfrm>
            <a:prstGeom prst="rect">
              <a:avLst/>
            </a:prstGeom>
            <a:solidFill>
              <a:srgbClr val="C2C2C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743" name="Google Shape;743;p42"/>
            <p:cNvCxnSpPr/>
            <p:nvPr/>
          </p:nvCxnSpPr>
          <p:spPr>
            <a:xfrm rot="10800000">
              <a:off x="4318975" y="1083450"/>
              <a:ext cx="529800" cy="0"/>
            </a:xfrm>
            <a:prstGeom prst="straightConnector1">
              <a:avLst/>
            </a:prstGeom>
            <a:noFill/>
            <a:ln w="9525" cap="flat" cmpd="sng">
              <a:solidFill>
                <a:srgbClr val="C2C2C2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744" name="Google Shape;744;p42"/>
          <p:cNvGrpSpPr/>
          <p:nvPr/>
        </p:nvGrpSpPr>
        <p:grpSpPr>
          <a:xfrm>
            <a:off x="5303081" y="4823340"/>
            <a:ext cx="5458930" cy="1148229"/>
            <a:chOff x="3562350" y="909418"/>
            <a:chExt cx="4094300" cy="765282"/>
          </a:xfrm>
        </p:grpSpPr>
        <p:sp>
          <p:nvSpPr>
            <p:cNvPr id="745" name="Google Shape;745;p42"/>
            <p:cNvSpPr txBox="1"/>
            <p:nvPr/>
          </p:nvSpPr>
          <p:spPr>
            <a:xfrm>
              <a:off x="4928450" y="909418"/>
              <a:ext cx="2728200" cy="24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DO" sz="1500" b="1">
                  <a:solidFill>
                    <a:srgbClr val="858585"/>
                  </a:solidFill>
                  <a:latin typeface="Roboto"/>
                  <a:ea typeface="Roboto"/>
                  <a:cs typeface="Roboto"/>
                  <a:sym typeface="Roboto"/>
                </a:rPr>
                <a:t>Premios o ingresos</a:t>
              </a:r>
              <a:endParaRPr sz="1500" b="1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46" name="Google Shape;746;p42"/>
            <p:cNvSpPr txBox="1"/>
            <p:nvPr/>
          </p:nvSpPr>
          <p:spPr>
            <a:xfrm>
              <a:off x="4928450" y="1154904"/>
              <a:ext cx="2728200" cy="36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None/>
              </a:pPr>
              <a:r>
                <a:rPr lang="es-DO" sz="900">
                  <a:solidFill>
                    <a:srgbClr val="858585"/>
                  </a:solidFill>
                  <a:latin typeface="Roboto"/>
                  <a:ea typeface="Roboto"/>
                  <a:cs typeface="Roboto"/>
                  <a:sym typeface="Roboto"/>
                </a:rPr>
                <a:t> Juegos vía Internet y otras rentas.</a:t>
              </a:r>
              <a:endParaRPr sz="900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47" name="Google Shape;747;p42"/>
            <p:cNvSpPr txBox="1"/>
            <p:nvPr/>
          </p:nvSpPr>
          <p:spPr>
            <a:xfrm>
              <a:off x="3562350" y="934025"/>
              <a:ext cx="758400" cy="30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DO" sz="1200">
                  <a:solidFill>
                    <a:srgbClr val="858585"/>
                  </a:solidFill>
                  <a:latin typeface="Roboto"/>
                  <a:ea typeface="Roboto"/>
                  <a:cs typeface="Roboto"/>
                  <a:sym typeface="Roboto"/>
                </a:rPr>
                <a:t>10%</a:t>
              </a:r>
              <a:endParaRPr sz="1200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48" name="Google Shape;748;p42"/>
            <p:cNvSpPr/>
            <p:nvPr/>
          </p:nvSpPr>
          <p:spPr>
            <a:xfrm>
              <a:off x="4517125" y="1086100"/>
              <a:ext cx="133500" cy="588600"/>
            </a:xfrm>
            <a:prstGeom prst="rect">
              <a:avLst/>
            </a:prstGeom>
            <a:solidFill>
              <a:srgbClr val="C2C2C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749" name="Google Shape;749;p42"/>
            <p:cNvCxnSpPr/>
            <p:nvPr/>
          </p:nvCxnSpPr>
          <p:spPr>
            <a:xfrm rot="10800000">
              <a:off x="4318975" y="1083450"/>
              <a:ext cx="529800" cy="0"/>
            </a:xfrm>
            <a:prstGeom prst="straightConnector1">
              <a:avLst/>
            </a:prstGeom>
            <a:noFill/>
            <a:ln w="9525" cap="flat" cmpd="sng">
              <a:solidFill>
                <a:srgbClr val="C2C2C2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750" name="Google Shape;750;p42"/>
          <p:cNvGrpSpPr/>
          <p:nvPr/>
        </p:nvGrpSpPr>
        <p:grpSpPr>
          <a:xfrm>
            <a:off x="5303081" y="5713841"/>
            <a:ext cx="5458930" cy="1148229"/>
            <a:chOff x="3562350" y="909418"/>
            <a:chExt cx="4094300" cy="765282"/>
          </a:xfrm>
        </p:grpSpPr>
        <p:sp>
          <p:nvSpPr>
            <p:cNvPr id="751" name="Google Shape;751;p42"/>
            <p:cNvSpPr txBox="1"/>
            <p:nvPr/>
          </p:nvSpPr>
          <p:spPr>
            <a:xfrm>
              <a:off x="4928450" y="909418"/>
              <a:ext cx="2728200" cy="24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DO" sz="1500" b="1">
                  <a:solidFill>
                    <a:srgbClr val="858585"/>
                  </a:solidFill>
                  <a:latin typeface="Roboto"/>
                  <a:ea typeface="Roboto"/>
                  <a:cs typeface="Roboto"/>
                  <a:sym typeface="Roboto"/>
                </a:rPr>
                <a:t>Nóminas de obreros</a:t>
              </a:r>
              <a:endParaRPr sz="1500" b="1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52" name="Google Shape;752;p42"/>
            <p:cNvSpPr txBox="1"/>
            <p:nvPr/>
          </p:nvSpPr>
          <p:spPr>
            <a:xfrm>
              <a:off x="4928450" y="1154904"/>
              <a:ext cx="2728200" cy="36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None/>
              </a:pPr>
              <a:r>
                <a:rPr lang="es-DO" sz="900">
                  <a:solidFill>
                    <a:srgbClr val="858585"/>
                  </a:solidFill>
                  <a:latin typeface="Roboto"/>
                  <a:ea typeface="Roboto"/>
                  <a:cs typeface="Roboto"/>
                  <a:sym typeface="Roboto"/>
                </a:rPr>
                <a:t>Otras Retenciones (Norma No. 07-2007)</a:t>
              </a:r>
              <a:endParaRPr sz="900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53" name="Google Shape;753;p42"/>
            <p:cNvSpPr txBox="1"/>
            <p:nvPr/>
          </p:nvSpPr>
          <p:spPr>
            <a:xfrm>
              <a:off x="3562350" y="934025"/>
              <a:ext cx="758400" cy="30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DO" sz="1200">
                  <a:solidFill>
                    <a:srgbClr val="858585"/>
                  </a:solidFill>
                  <a:latin typeface="Roboto"/>
                  <a:ea typeface="Roboto"/>
                  <a:cs typeface="Roboto"/>
                  <a:sym typeface="Roboto"/>
                </a:rPr>
                <a:t>2%</a:t>
              </a:r>
              <a:endParaRPr sz="1200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54" name="Google Shape;754;p42"/>
            <p:cNvSpPr/>
            <p:nvPr/>
          </p:nvSpPr>
          <p:spPr>
            <a:xfrm>
              <a:off x="4517125" y="1086100"/>
              <a:ext cx="133500" cy="588600"/>
            </a:xfrm>
            <a:prstGeom prst="rect">
              <a:avLst/>
            </a:prstGeom>
            <a:solidFill>
              <a:srgbClr val="C2C2C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755" name="Google Shape;755;p42"/>
            <p:cNvCxnSpPr/>
            <p:nvPr/>
          </p:nvCxnSpPr>
          <p:spPr>
            <a:xfrm rot="10800000">
              <a:off x="4318975" y="1083450"/>
              <a:ext cx="529800" cy="0"/>
            </a:xfrm>
            <a:prstGeom prst="straightConnector1">
              <a:avLst/>
            </a:prstGeom>
            <a:noFill/>
            <a:ln w="9525" cap="flat" cmpd="sng">
              <a:solidFill>
                <a:srgbClr val="C2C2C2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756" name="Google Shape;756;p42"/>
          <p:cNvSpPr txBox="1">
            <a:spLocks noGrp="1"/>
          </p:cNvSpPr>
          <p:nvPr>
            <p:ph type="title"/>
          </p:nvPr>
        </p:nvSpPr>
        <p:spPr>
          <a:xfrm>
            <a:off x="1044750" y="19918"/>
            <a:ext cx="10436100" cy="13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5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DO" sz="2800" b="1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¿Cuáles son las Tasas de retención del </a:t>
            </a:r>
            <a:r>
              <a:rPr lang="es-DO" sz="2800" b="1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I.S.R</a:t>
            </a:r>
            <a:r>
              <a:rPr lang="es-DO" sz="2800" b="1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. ?</a:t>
            </a:r>
            <a:endParaRPr sz="2800" b="1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43"/>
          <p:cNvSpPr txBox="1"/>
          <p:nvPr/>
        </p:nvSpPr>
        <p:spPr>
          <a:xfrm>
            <a:off x="6485200" y="1371600"/>
            <a:ext cx="5417700" cy="5601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DO" sz="3200" dirty="0">
                <a:solidFill>
                  <a:schemeClr val="tx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¿Cómo se realiza el cálculo?</a:t>
            </a:r>
            <a:endParaRPr sz="3200" dirty="0">
              <a:solidFill>
                <a:schemeClr val="tx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es-DO" sz="180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Determinar el tipo de importe (Neto o Bruto).</a:t>
            </a:r>
            <a:endParaRPr sz="1800" dirty="0"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s-DO" sz="18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2. Identificar </a:t>
            </a:r>
            <a:r>
              <a:rPr lang="es-DO" sz="180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el tipo de retención y su tasa correspondiente. </a:t>
            </a:r>
            <a:endParaRPr sz="1800" dirty="0"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s-DO" sz="18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3. Verificar </a:t>
            </a:r>
            <a:r>
              <a:rPr lang="es-DO" sz="180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el paso 1 y 2.</a:t>
            </a:r>
            <a:endParaRPr sz="1800" dirty="0"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s-DO" sz="18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4. Realizar </a:t>
            </a:r>
            <a:r>
              <a:rPr lang="es-DO" sz="180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el cálculo.</a:t>
            </a:r>
            <a:endParaRPr sz="1800" dirty="0"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s-DO" sz="18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5. Verificar </a:t>
            </a:r>
            <a:r>
              <a:rPr lang="es-DO" sz="180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los pasos 1,2 y 4.</a:t>
            </a:r>
            <a:endParaRPr sz="1800" dirty="0"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s-DO" sz="18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6.  Realizar </a:t>
            </a:r>
            <a:r>
              <a:rPr lang="es-DO" sz="180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la declaración de IR-17.</a:t>
            </a:r>
            <a:endParaRPr sz="1800" dirty="0"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2" name="Google Shape;762;p43"/>
          <p:cNvSpPr txBox="1">
            <a:spLocks noGrp="1"/>
          </p:cNvSpPr>
          <p:nvPr>
            <p:ph type="title"/>
          </p:nvPr>
        </p:nvSpPr>
        <p:spPr>
          <a:xfrm>
            <a:off x="1044750" y="19918"/>
            <a:ext cx="10436100" cy="13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5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DO" sz="2800" b="1" dirty="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Procedimientos para el cálculo y pago de las retenciones de </a:t>
            </a:r>
            <a:r>
              <a:rPr lang="es-DO" sz="2800" b="1" dirty="0" err="1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ISR</a:t>
            </a:r>
            <a:endParaRPr sz="2800" b="1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3" name="Google Shape;763;p43"/>
          <p:cNvSpPr/>
          <p:nvPr/>
        </p:nvSpPr>
        <p:spPr>
          <a:xfrm>
            <a:off x="838200" y="1371600"/>
            <a:ext cx="10515600" cy="0"/>
          </a:xfrm>
          <a:custGeom>
            <a:avLst/>
            <a:gdLst/>
            <a:ahLst/>
            <a:cxnLst/>
            <a:rect l="l" t="t" r="r" b="b"/>
            <a:pathLst>
              <a:path w="10515600" h="120000" extrusionOk="0">
                <a:moveTo>
                  <a:pt x="0" y="0"/>
                </a:moveTo>
                <a:lnTo>
                  <a:pt x="10515600" y="0"/>
                </a:lnTo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4" name="Google Shape;764;p43"/>
          <p:cNvSpPr txBox="1">
            <a:spLocks noGrp="1"/>
          </p:cNvSpPr>
          <p:nvPr>
            <p:ph type="sldNum" idx="12"/>
          </p:nvPr>
        </p:nvSpPr>
        <p:spPr>
          <a:xfrm>
            <a:off x="11095101" y="6471999"/>
            <a:ext cx="2052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DO"/>
              <a:t>22</a:t>
            </a:fld>
            <a:endParaRPr/>
          </a:p>
        </p:txBody>
      </p:sp>
      <p:sp>
        <p:nvSpPr>
          <p:cNvPr id="765" name="Google Shape;765;p43"/>
          <p:cNvSpPr/>
          <p:nvPr/>
        </p:nvSpPr>
        <p:spPr>
          <a:xfrm rot="5400000">
            <a:off x="2629852" y="4077651"/>
            <a:ext cx="142875" cy="5417820"/>
          </a:xfrm>
          <a:custGeom>
            <a:avLst/>
            <a:gdLst/>
            <a:ahLst/>
            <a:cxnLst/>
            <a:rect l="l" t="t" r="r" b="b"/>
            <a:pathLst>
              <a:path w="152400" h="6858000" extrusionOk="0">
                <a:moveTo>
                  <a:pt x="0" y="6858000"/>
                </a:moveTo>
                <a:lnTo>
                  <a:pt x="152400" y="6858000"/>
                </a:lnTo>
                <a:lnTo>
                  <a:pt x="152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31859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6" name="Google Shape;766;p43"/>
          <p:cNvSpPr/>
          <p:nvPr/>
        </p:nvSpPr>
        <p:spPr>
          <a:xfrm rot="-5400000">
            <a:off x="8733474" y="3391852"/>
            <a:ext cx="142875" cy="6789420"/>
          </a:xfrm>
          <a:custGeom>
            <a:avLst/>
            <a:gdLst/>
            <a:ahLst/>
            <a:cxnLst/>
            <a:rect l="l" t="t" r="r" b="b"/>
            <a:pathLst>
              <a:path w="142875" h="6858000" extrusionOk="0">
                <a:moveTo>
                  <a:pt x="0" y="6858000"/>
                </a:moveTo>
                <a:lnTo>
                  <a:pt x="142875" y="6858000"/>
                </a:lnTo>
                <a:lnTo>
                  <a:pt x="142875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95959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7" name="Google Shape;767;p43"/>
          <p:cNvSpPr txBox="1"/>
          <p:nvPr/>
        </p:nvSpPr>
        <p:spPr>
          <a:xfrm>
            <a:off x="152400" y="152400"/>
            <a:ext cx="30000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DO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Formato de envío 606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68" name="Google Shape;768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8212" y="1908537"/>
            <a:ext cx="5066403" cy="4227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7028" y="398780"/>
            <a:ext cx="10363200" cy="1231106"/>
          </a:xfrm>
        </p:spPr>
        <p:txBody>
          <a:bodyPr/>
          <a:lstStyle/>
          <a:p>
            <a:r>
              <a:rPr lang="es-DO" sz="4000" b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Declaración Jurada de Otras Retenciones y Retribuciones Complementarias (IR-17)</a:t>
            </a:r>
            <a:endParaRPr lang="es-DO" sz="4000" dirty="0"/>
          </a:p>
        </p:txBody>
      </p:sp>
      <p:sp>
        <p:nvSpPr>
          <p:cNvPr id="4" name="Google Shape;774;p44"/>
          <p:cNvSpPr txBox="1"/>
          <p:nvPr/>
        </p:nvSpPr>
        <p:spPr>
          <a:xfrm>
            <a:off x="406399" y="1879600"/>
            <a:ext cx="11596915" cy="4955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DO" sz="2000" dirty="0">
                <a:solidFill>
                  <a:schemeClr val="tx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¿Qué es el IR-17?</a:t>
            </a:r>
            <a:endParaRPr sz="2000" dirty="0">
              <a:solidFill>
                <a:schemeClr val="tx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tx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DO" sz="2000" dirty="0" smtClean="0">
                <a:solidFill>
                  <a:schemeClr val="tx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Es </a:t>
            </a:r>
            <a:r>
              <a:rPr lang="es-DO" sz="2000" dirty="0">
                <a:solidFill>
                  <a:schemeClr val="tx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la declaración jurada que se utiliza para presentar las retenciones del Impuesto Sobre la Renta realizadas a terceros y cualquier bien, servicio o beneficio en especie proporcionado por la o el empleador a su persona.</a:t>
            </a:r>
            <a:endParaRPr sz="2000" dirty="0">
              <a:solidFill>
                <a:schemeClr val="tx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tx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DO" sz="2000" dirty="0">
                <a:solidFill>
                  <a:schemeClr val="tx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La declaración jurada de Otras Retenciones y Retribuciones Complementarias (IR-17) se debe presentar y pagar los primeros 10 días posteriores al mes en que se realiza la retención. Si el pago se realiza luego de su fecha límite  se le aplica los siguientes porcentaje:</a:t>
            </a:r>
            <a:endParaRPr sz="2000" dirty="0">
              <a:solidFill>
                <a:schemeClr val="tx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tx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s-DO" sz="2000" dirty="0">
                <a:solidFill>
                  <a:schemeClr val="tx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10% de recargo por mora para el primer mes o fracción de mes y un 4% adicional por cada mes o fracción de mes subsiguiente al primero. </a:t>
            </a:r>
            <a:endParaRPr sz="2000" dirty="0">
              <a:solidFill>
                <a:schemeClr val="tx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tx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s-DO" sz="2000" dirty="0">
                <a:solidFill>
                  <a:schemeClr val="tx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1.10% de interés indemnizatorio por cada mes o fracción de mes.</a:t>
            </a:r>
            <a:endParaRPr sz="2000" dirty="0">
              <a:solidFill>
                <a:schemeClr val="tx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733732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44"/>
          <p:cNvSpPr/>
          <p:nvPr/>
        </p:nvSpPr>
        <p:spPr>
          <a:xfrm>
            <a:off x="838200" y="1371600"/>
            <a:ext cx="10515600" cy="0"/>
          </a:xfrm>
          <a:custGeom>
            <a:avLst/>
            <a:gdLst/>
            <a:ahLst/>
            <a:cxnLst/>
            <a:rect l="l" t="t" r="r" b="b"/>
            <a:pathLst>
              <a:path w="10515600" h="120000" extrusionOk="0">
                <a:moveTo>
                  <a:pt x="0" y="0"/>
                </a:moveTo>
                <a:lnTo>
                  <a:pt x="10515600" y="0"/>
                </a:lnTo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6" name="Google Shape;776;p44"/>
          <p:cNvSpPr txBox="1">
            <a:spLocks noGrp="1"/>
          </p:cNvSpPr>
          <p:nvPr>
            <p:ph type="sldNum" idx="12"/>
          </p:nvPr>
        </p:nvSpPr>
        <p:spPr>
          <a:xfrm>
            <a:off x="11095101" y="6471999"/>
            <a:ext cx="2052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DO"/>
              <a:t>24</a:t>
            </a:fld>
            <a:endParaRPr/>
          </a:p>
        </p:txBody>
      </p:sp>
      <p:sp>
        <p:nvSpPr>
          <p:cNvPr id="777" name="Google Shape;777;p44"/>
          <p:cNvSpPr/>
          <p:nvPr/>
        </p:nvSpPr>
        <p:spPr>
          <a:xfrm rot="5400000">
            <a:off x="2629852" y="4077651"/>
            <a:ext cx="142875" cy="5417820"/>
          </a:xfrm>
          <a:custGeom>
            <a:avLst/>
            <a:gdLst/>
            <a:ahLst/>
            <a:cxnLst/>
            <a:rect l="l" t="t" r="r" b="b"/>
            <a:pathLst>
              <a:path w="152400" h="6858000" extrusionOk="0">
                <a:moveTo>
                  <a:pt x="0" y="6858000"/>
                </a:moveTo>
                <a:lnTo>
                  <a:pt x="152400" y="6858000"/>
                </a:lnTo>
                <a:lnTo>
                  <a:pt x="152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31859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8" name="Google Shape;778;p44"/>
          <p:cNvSpPr/>
          <p:nvPr/>
        </p:nvSpPr>
        <p:spPr>
          <a:xfrm rot="-5400000">
            <a:off x="8733474" y="3391852"/>
            <a:ext cx="142875" cy="6789420"/>
          </a:xfrm>
          <a:custGeom>
            <a:avLst/>
            <a:gdLst/>
            <a:ahLst/>
            <a:cxnLst/>
            <a:rect l="l" t="t" r="r" b="b"/>
            <a:pathLst>
              <a:path w="142875" h="6858000" extrusionOk="0">
                <a:moveTo>
                  <a:pt x="0" y="6858000"/>
                </a:moveTo>
                <a:lnTo>
                  <a:pt x="142875" y="6858000"/>
                </a:lnTo>
                <a:lnTo>
                  <a:pt x="142875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95959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58" y="123825"/>
            <a:ext cx="10226226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58" y="2619374"/>
            <a:ext cx="10226226" cy="3986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9" name="Rectangle 7174">
            <a:extLst>
              <a:ext uri="{FF2B5EF4-FFF2-40B4-BE49-F238E27FC236}">
                <a16:creationId xmlns="" xmlns:a16="http://schemas.microsoft.com/office/drawing/2014/main" id="{BF99D510-C769-4A3F-B1BF-0A2F3822AED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752474" y="733425"/>
            <a:ext cx="10693662" cy="5391150"/>
          </a:xfrm>
          <a:prstGeom prst="rect">
            <a:avLst/>
          </a:prstGeom>
          <a:solidFill>
            <a:srgbClr val="FFFFFF"/>
          </a:solidFill>
          <a:ln w="190500" cap="sq">
            <a:solidFill>
              <a:srgbClr val="FFFFFF"/>
            </a:solidFill>
            <a:miter lim="800000"/>
          </a:ln>
          <a:effectLst>
            <a:outerShdw blurRad="54991" dist="17780" dir="5400000" algn="c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</a:pPr>
            <a:endParaRPr lang="en-US" sz="1800" kern="1200">
              <a:solidFill>
                <a:prstClr val="white"/>
              </a:solidFill>
            </a:endParaRPr>
          </a:p>
        </p:txBody>
      </p:sp>
      <p:pic>
        <p:nvPicPr>
          <p:cNvPr id="7170" name="Picture 2" descr="ClubRotarioSanNicolas - Todo parece imposible hasta que se hace - Nelson  Mandela #SomosRotary #SomosPaz | Facebook">
            <a:extLst>
              <a:ext uri="{FF2B5EF4-FFF2-40B4-BE49-F238E27FC236}">
                <a16:creationId xmlns="" xmlns:a16="http://schemas.microsoft.com/office/drawing/2014/main" id="{B48881C8-18E6-0F19-597C-F29DEB1A8F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75630" y="1114868"/>
            <a:ext cx="9256530" cy="46282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80" name="Rectangle 7176">
            <a:extLst>
              <a:ext uri="{FF2B5EF4-FFF2-40B4-BE49-F238E27FC236}">
                <a16:creationId xmlns="" xmlns:a16="http://schemas.microsoft.com/office/drawing/2014/main" id="{62DD38F0-3136-4D36-9445-AAF26688FF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812496" y="799817"/>
            <a:ext cx="10575170" cy="5258367"/>
          </a:xfrm>
          <a:prstGeom prst="rect">
            <a:avLst/>
          </a:prstGeom>
          <a:noFill/>
          <a:ln w="127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</a:pPr>
            <a:endParaRPr lang="en-US" sz="1800" kern="1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992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amask" id="{F9A299A0-33D0-4E0F-9F3F-7163E3744208}" vid="{746EEEEA-FB6A-406B-B510-531588D54811}"/>
    </a:ext>
  </a:extLst>
</a:theme>
</file>

<file path=ppt/theme/theme3.xml><?xml version="1.0" encoding="utf-8"?>
<a:theme xmlns:a="http://schemas.openxmlformats.org/drawingml/2006/main" name="2_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amask" id="{F9A299A0-33D0-4E0F-9F3F-7163E3744208}" vid="{746EEEEA-FB6A-406B-B510-531588D54811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1508</Words>
  <Application>Microsoft Office PowerPoint</Application>
  <PresentationFormat>Personalizado</PresentationFormat>
  <Paragraphs>208</Paragraphs>
  <Slides>25</Slides>
  <Notes>19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25</vt:i4>
      </vt:variant>
    </vt:vector>
  </HeadingPairs>
  <TitlesOfParts>
    <vt:vector size="37" baseType="lpstr">
      <vt:lpstr>Arial</vt:lpstr>
      <vt:lpstr>Roboto Medium</vt:lpstr>
      <vt:lpstr>Rockwell</vt:lpstr>
      <vt:lpstr>Bookman Old Style</vt:lpstr>
      <vt:lpstr>Open Sans</vt:lpstr>
      <vt:lpstr>Cambria Math</vt:lpstr>
      <vt:lpstr>Roboto</vt:lpstr>
      <vt:lpstr>Roboto Thin</vt:lpstr>
      <vt:lpstr>Calibri</vt:lpstr>
      <vt:lpstr>Office Theme</vt:lpstr>
      <vt:lpstr>1_Damask</vt:lpstr>
      <vt:lpstr>2_Damask</vt:lpstr>
      <vt:lpstr>MODULO FISCAL:   Formatos de envío de datos 606/607/ 609 Declaraciones Juradas  de IR-17 e ITBIS.</vt:lpstr>
      <vt:lpstr>Contenido</vt:lpstr>
      <vt:lpstr> Impuestos en la República Dominicana </vt:lpstr>
      <vt:lpstr> Impuestos en la República Dominicana </vt:lpstr>
      <vt:lpstr>Presentación de PowerPoint</vt:lpstr>
      <vt:lpstr>Presentación de PowerPoint</vt:lpstr>
      <vt:lpstr>Presentación de PowerPoint</vt:lpstr>
      <vt:lpstr>Presentación de PowerPoint</vt:lpstr>
      <vt:lpstr> Descripción de los formatos de envío de datos:.  </vt:lpstr>
      <vt:lpstr> Descripción de los formatos de envío de datos: </vt:lpstr>
      <vt:lpstr> Descripción de los formatos de envío de datos: </vt:lpstr>
      <vt:lpstr> Descripción de los formatos de envío de datos: </vt:lpstr>
      <vt:lpstr>Presentación de PowerPoint</vt:lpstr>
      <vt:lpstr> Remisión de los formatos de envío a Impuestos Internos   </vt:lpstr>
      <vt:lpstr> Remisión de los formatos de envío a Impuestos Internos   </vt:lpstr>
      <vt:lpstr>Presentación de PowerPoint</vt:lpstr>
      <vt:lpstr>Declaración de (IR-17)</vt:lpstr>
      <vt:lpstr> Retenciones del Impuesto Sobre la Renta </vt:lpstr>
      <vt:lpstr> Retenciones del Impuesto Sobre la Renta </vt:lpstr>
      <vt:lpstr> Retenciones del Impuesto Sobre la Renta </vt:lpstr>
      <vt:lpstr> ¿Cuáles son las Tasas de retención del I.S.R. ? </vt:lpstr>
      <vt:lpstr> Procedimientos para el cálculo y pago de las retenciones de ISR </vt:lpstr>
      <vt:lpstr>Declaración Jurada de Otras Retenciones y Retribuciones Complementarias (IR-17)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Curso – taller: Formatos de envío de datos, Declaraciones juradas de IR-17 e ITBIS.</dc:title>
  <dc:creator>Contadora</dc:creator>
  <cp:lastModifiedBy>Contadora</cp:lastModifiedBy>
  <cp:revision>20</cp:revision>
  <dcterms:modified xsi:type="dcterms:W3CDTF">2026-01-16T00:24:59Z</dcterms:modified>
</cp:coreProperties>
</file>