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2"/>
  </p:notesMasterIdLst>
  <p:sldIdLst>
    <p:sldId id="267" r:id="rId2"/>
    <p:sldId id="273" r:id="rId3"/>
    <p:sldId id="257" r:id="rId4"/>
    <p:sldId id="258" r:id="rId5"/>
    <p:sldId id="259" r:id="rId6"/>
    <p:sldId id="260" r:id="rId7"/>
    <p:sldId id="274" r:id="rId8"/>
    <p:sldId id="262" r:id="rId9"/>
    <p:sldId id="263" r:id="rId10"/>
    <p:sldId id="27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18874-967A-415D-803E-D286709F4EFD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4672C-E492-4289-BAD4-09F5DB4EA8D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877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4672C-E492-4289-BAD4-09F5DB4EA8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410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9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208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44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4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4768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853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433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6110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041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410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17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87432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830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13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741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8918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469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F4154-E2B8-4201-9597-3224AA6CF4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630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7B4626-0681-C261-BCB0-28606BEE5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3922" y="1886857"/>
            <a:ext cx="5745677" cy="2173184"/>
          </a:xfrm>
        </p:spPr>
        <p:txBody>
          <a:bodyPr>
            <a:normAutofit/>
          </a:bodyPr>
          <a:lstStyle/>
          <a:p>
            <a:r>
              <a:rPr lang="es-ES" sz="4400" dirty="0" smtClean="0"/>
              <a:t>MODULO</a:t>
            </a:r>
            <a:br>
              <a:rPr lang="es-ES" sz="4400" dirty="0" smtClean="0"/>
            </a:br>
            <a:r>
              <a:rPr lang="es-ES" sz="3600" dirty="0" err="1" smtClean="0"/>
              <a:t>CONSTITUCION</a:t>
            </a:r>
            <a:r>
              <a:rPr lang="es-ES" sz="3600" dirty="0" smtClean="0"/>
              <a:t> DE EMPRESA Y </a:t>
            </a:r>
            <a:r>
              <a:rPr lang="es-ES" sz="3600" dirty="0" err="1" smtClean="0"/>
              <a:t>OFV</a:t>
            </a:r>
            <a:r>
              <a:rPr lang="es-ES" sz="3600" dirty="0" smtClean="0"/>
              <a:t> </a:t>
            </a:r>
            <a:r>
              <a:rPr lang="es-ES" sz="3600" dirty="0" err="1" smtClean="0"/>
              <a:t>DGII</a:t>
            </a:r>
            <a:endParaRPr lang="en-US" sz="36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64F2E7-3384-111E-0DFD-785FD0F97F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64077" y="4135582"/>
            <a:ext cx="5147308" cy="599703"/>
          </a:xfrm>
        </p:spPr>
        <p:txBody>
          <a:bodyPr>
            <a:normAutofit/>
          </a:bodyPr>
          <a:lstStyle/>
          <a:p>
            <a:r>
              <a:rPr lang="es-DO" dirty="0" smtClean="0"/>
              <a:t>"Aprende, Aplica y Avanza."</a:t>
            </a:r>
            <a:endParaRPr lang="es-DO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ECED217-AD9C-44C3-A97B-89CC1C1EAC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475" y="733425"/>
            <a:ext cx="5229225" cy="5391150"/>
          </a:xfrm>
          <a:prstGeom prst="rect">
            <a:avLst/>
          </a:prstGeom>
          <a:solidFill>
            <a:schemeClr val="tx1"/>
          </a:solidFill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D814B507-F826-4EC9-A06A-2F13DFD71F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496" y="799817"/>
            <a:ext cx="5109182" cy="5258367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650" y="1205345"/>
            <a:ext cx="4882903" cy="440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7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752475"/>
          </a:xfrm>
        </p:spPr>
        <p:txBody>
          <a:bodyPr>
            <a:normAutofit fontScale="90000"/>
          </a:bodyPr>
          <a:lstStyle/>
          <a:p>
            <a:r>
              <a:rPr lang="es-DO" dirty="0">
                <a:effectLst/>
              </a:rPr>
              <a:t>Objetivos </a:t>
            </a:r>
            <a:r>
              <a:rPr lang="es-DO" dirty="0" smtClean="0">
                <a:effectLst/>
              </a:rPr>
              <a:t>A LOGRAR</a:t>
            </a:r>
            <a:r>
              <a:rPr lang="es-DO" dirty="0">
                <a:effectLst/>
              </a:rPr>
              <a:t/>
            </a:r>
            <a:br>
              <a:rPr lang="es-DO" dirty="0">
                <a:effectLst/>
              </a:rPr>
            </a:br>
            <a:endParaRPr lang="es-D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85220" y="1524564"/>
            <a:ext cx="10353762" cy="3695136"/>
          </a:xfrm>
        </p:spPr>
        <p:txBody>
          <a:bodyPr/>
          <a:lstStyle/>
          <a:p>
            <a:pPr lvl="0" algn="just"/>
            <a:r>
              <a:rPr lang="es-DO" dirty="0" smtClean="0">
                <a:effectLst/>
              </a:rPr>
              <a:t>Comprender </a:t>
            </a:r>
            <a:r>
              <a:rPr lang="es-DO" dirty="0">
                <a:effectLst/>
              </a:rPr>
              <a:t>el proceso legal de constitución de una empresa en la República Dominicana.</a:t>
            </a:r>
          </a:p>
          <a:p>
            <a:pPr lvl="0" algn="just"/>
            <a:r>
              <a:rPr lang="es-DO" dirty="0">
                <a:effectLst/>
              </a:rPr>
              <a:t>Identificar los documentos requeridos por la </a:t>
            </a:r>
            <a:r>
              <a:rPr lang="es-DO" b="1" dirty="0">
                <a:effectLst/>
              </a:rPr>
              <a:t>Cámara de Comercio y Producción</a:t>
            </a:r>
            <a:r>
              <a:rPr lang="es-DO" dirty="0">
                <a:effectLst/>
              </a:rPr>
              <a:t> y la </a:t>
            </a:r>
            <a:r>
              <a:rPr lang="es-DO" b="1" dirty="0">
                <a:effectLst/>
              </a:rPr>
              <a:t>Dirección General de Impuestos Internos (</a:t>
            </a:r>
            <a:r>
              <a:rPr lang="es-DO" b="1" dirty="0" err="1">
                <a:effectLst/>
              </a:rPr>
              <a:t>DGII</a:t>
            </a:r>
            <a:r>
              <a:rPr lang="es-DO" b="1" dirty="0">
                <a:effectLst/>
              </a:rPr>
              <a:t>)</a:t>
            </a:r>
            <a:r>
              <a:rPr lang="es-DO" dirty="0">
                <a:effectLst/>
              </a:rPr>
              <a:t>.</a:t>
            </a:r>
          </a:p>
          <a:p>
            <a:pPr lvl="0" algn="just"/>
            <a:r>
              <a:rPr lang="es-DO" dirty="0">
                <a:effectLst/>
              </a:rPr>
              <a:t>Realizar de forma práctica </a:t>
            </a:r>
            <a:r>
              <a:rPr lang="es-DO" dirty="0" smtClean="0">
                <a:effectLst/>
              </a:rPr>
              <a:t>un recorrido por la </a:t>
            </a:r>
            <a:r>
              <a:rPr lang="es-DO" b="1" dirty="0" smtClean="0">
                <a:effectLst/>
              </a:rPr>
              <a:t>Oficina </a:t>
            </a:r>
            <a:r>
              <a:rPr lang="es-DO" b="1" dirty="0">
                <a:effectLst/>
              </a:rPr>
              <a:t>Virtual de la </a:t>
            </a:r>
            <a:r>
              <a:rPr lang="es-DO" b="1" dirty="0" err="1">
                <a:effectLst/>
              </a:rPr>
              <a:t>DGII</a:t>
            </a:r>
            <a:r>
              <a:rPr lang="es-DO" dirty="0">
                <a:effectLst/>
              </a:rPr>
              <a:t>.</a:t>
            </a:r>
          </a:p>
          <a:p>
            <a:pPr lvl="0" algn="just"/>
            <a:r>
              <a:rPr lang="es-DO" dirty="0">
                <a:effectLst/>
              </a:rPr>
              <a:t>Conectar la teoría con la práctica, aplicando directamente la normativa vigente.</a:t>
            </a:r>
          </a:p>
          <a:p>
            <a:pPr marL="0" indent="0">
              <a:buNone/>
            </a:pPr>
            <a:endParaRPr lang="es-DO" dirty="0"/>
          </a:p>
        </p:txBody>
      </p:sp>
    </p:spTree>
    <p:extLst>
      <p:ext uri="{BB962C8B-B14F-4D97-AF65-F5344CB8AC3E}">
        <p14:creationId xmlns:p14="http://schemas.microsoft.com/office/powerpoint/2010/main" val="3769566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5EF48-D18E-F26C-67C5-F540BEE24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1" y="461530"/>
            <a:ext cx="8039100" cy="1603412"/>
          </a:xfrm>
        </p:spPr>
        <p:txBody>
          <a:bodyPr>
            <a:normAutofit/>
          </a:bodyPr>
          <a:lstStyle/>
          <a:p>
            <a:r>
              <a:rPr lang="es-DO" b="1" dirty="0" smtClean="0"/>
              <a:t>¿Concepto de </a:t>
            </a:r>
            <a:r>
              <a:rPr lang="es-DO" dirty="0"/>
              <a:t> Sociedad?</a:t>
            </a:r>
            <a:endParaRPr lang="es-DO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D4079B-2079-EE63-59E6-DB9C323F0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3849" y="2096063"/>
            <a:ext cx="5741574" cy="4142811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s-DO" sz="2400" dirty="0" smtClean="0">
                <a:effectLst/>
              </a:rPr>
              <a:t>Es una </a:t>
            </a:r>
            <a:r>
              <a:rPr lang="es-DO" sz="2400" dirty="0">
                <a:effectLst/>
              </a:rPr>
              <a:t>figura jurídica creada mediante un contrato entre dos o más personas que se obligan a aportar bienes, dinero o trabajo con el fin de desarrollar una actividad económica y repartir entre sí las ganancias</a:t>
            </a:r>
            <a:r>
              <a:rPr lang="es-DO" sz="2400" dirty="0" smtClean="0">
                <a:effectLst/>
              </a:rPr>
              <a:t>.</a:t>
            </a:r>
          </a:p>
          <a:p>
            <a:pPr marL="0" indent="0">
              <a:buNone/>
            </a:pPr>
            <a:r>
              <a:rPr lang="es-ES" sz="2300" b="1" dirty="0"/>
              <a:t>Persona Física</a:t>
            </a:r>
          </a:p>
          <a:p>
            <a:pPr algn="just"/>
            <a:r>
              <a:rPr lang="es-ES" sz="2300" dirty="0" smtClean="0"/>
              <a:t>Es todo </a:t>
            </a:r>
            <a:r>
              <a:rPr lang="es-ES" sz="2300" dirty="0"/>
              <a:t>ser humano considerado como sujeto de derechos y obligaciones desde su nacimiento hasta su muerte</a:t>
            </a:r>
            <a:r>
              <a:rPr lang="es-ES" sz="2300" dirty="0" smtClean="0"/>
              <a:t>.</a:t>
            </a:r>
          </a:p>
          <a:p>
            <a:pPr marL="0" indent="0" algn="just">
              <a:buNone/>
            </a:pPr>
            <a:r>
              <a:rPr lang="es-ES" sz="2300" b="1" dirty="0"/>
              <a:t>Persona Jurídica</a:t>
            </a:r>
          </a:p>
          <a:p>
            <a:pPr algn="just"/>
            <a:r>
              <a:rPr lang="es-ES" sz="2300" dirty="0" smtClean="0"/>
              <a:t>Es una entidad creada por una o varias </a:t>
            </a:r>
            <a:r>
              <a:rPr lang="es-ES" sz="2300" dirty="0"/>
              <a:t>personas físicas o jurídicas, reconocida legalmente para tener derechos y contraer obligaciones.</a:t>
            </a:r>
          </a:p>
          <a:p>
            <a:endParaRPr lang="es-ES" sz="2400" dirty="0"/>
          </a:p>
          <a:p>
            <a:pPr marL="0" indent="0" algn="just">
              <a:buNone/>
            </a:pPr>
            <a:endParaRPr lang="en-US" sz="2400" dirty="0"/>
          </a:p>
        </p:txBody>
      </p:sp>
      <p:sp>
        <p:nvSpPr>
          <p:cNvPr id="4" name="AutoShape 2" descr="Sociedad Mercantil – Grado Cero Pren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DO"/>
          </a:p>
        </p:txBody>
      </p:sp>
      <p:pic>
        <p:nvPicPr>
          <p:cNvPr id="4100" name="Picture 4" descr="Sociedad Mercantil – Grado Cero Pren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143126"/>
            <a:ext cx="5925735" cy="3467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80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5358C1-94CC-D5FE-D817-AF0079719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817" y="273648"/>
            <a:ext cx="5573515" cy="5169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DO" sz="2400" dirty="0">
                <a:effectLst/>
              </a:rPr>
              <a:t>Tipos de Sociedades </a:t>
            </a:r>
            <a:endParaRPr lang="en-US" sz="2400" dirty="0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D5D4079B-2079-EE63-59E6-DB9C323F0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0775" y="851606"/>
            <a:ext cx="5915025" cy="4831209"/>
          </a:xfrm>
        </p:spPr>
        <p:txBody>
          <a:bodyPr>
            <a:normAutofit/>
          </a:bodyPr>
          <a:lstStyle/>
          <a:p>
            <a:r>
              <a:rPr lang="es-DO" sz="1800" b="1" dirty="0">
                <a:effectLst/>
              </a:rPr>
              <a:t>1. Sociedad Anónima (</a:t>
            </a:r>
            <a:r>
              <a:rPr lang="es-DO" sz="1800" b="1" dirty="0" err="1">
                <a:effectLst/>
              </a:rPr>
              <a:t>SA</a:t>
            </a:r>
            <a:r>
              <a:rPr lang="es-DO" sz="1800" b="1" dirty="0">
                <a:effectLst/>
              </a:rPr>
              <a:t>)</a:t>
            </a:r>
            <a:endParaRPr lang="es-DO" sz="1800" dirty="0">
              <a:effectLst/>
            </a:endParaRPr>
          </a:p>
          <a:p>
            <a:r>
              <a:rPr lang="es-DO" sz="1800" b="1" dirty="0">
                <a:effectLst/>
              </a:rPr>
              <a:t>2. Sociedad Anónima Simplificada (</a:t>
            </a:r>
            <a:r>
              <a:rPr lang="es-DO" sz="1800" b="1" dirty="0" err="1">
                <a:effectLst/>
              </a:rPr>
              <a:t>SAS</a:t>
            </a:r>
            <a:r>
              <a:rPr lang="es-DO" sz="1800" b="1" dirty="0">
                <a:effectLst/>
              </a:rPr>
              <a:t>)</a:t>
            </a:r>
            <a:endParaRPr lang="es-DO" sz="1800" dirty="0">
              <a:effectLst/>
            </a:endParaRPr>
          </a:p>
          <a:p>
            <a:r>
              <a:rPr lang="es-DO" sz="1800" b="1" dirty="0">
                <a:effectLst/>
              </a:rPr>
              <a:t>3. Sociedad de Responsabilidad Limitada (</a:t>
            </a:r>
            <a:r>
              <a:rPr lang="es-DO" sz="1800" b="1" dirty="0" err="1">
                <a:effectLst/>
              </a:rPr>
              <a:t>SRL</a:t>
            </a:r>
            <a:r>
              <a:rPr lang="es-DO" sz="1800" b="1" dirty="0">
                <a:effectLst/>
              </a:rPr>
              <a:t>)</a:t>
            </a:r>
            <a:endParaRPr lang="es-DO" sz="1800" dirty="0">
              <a:effectLst/>
            </a:endParaRPr>
          </a:p>
          <a:p>
            <a:r>
              <a:rPr lang="es-DO" sz="1800" b="1" dirty="0">
                <a:effectLst/>
              </a:rPr>
              <a:t>4. Empresa Individual de Responsabilidad Limitada (</a:t>
            </a:r>
            <a:r>
              <a:rPr lang="es-DO" sz="1800" b="1" dirty="0" err="1">
                <a:effectLst/>
              </a:rPr>
              <a:t>EIRL</a:t>
            </a:r>
            <a:r>
              <a:rPr lang="es-DO" sz="1800" b="1" dirty="0">
                <a:effectLst/>
              </a:rPr>
              <a:t>)</a:t>
            </a:r>
            <a:endParaRPr lang="es-DO" sz="1800" dirty="0">
              <a:effectLst/>
            </a:endParaRPr>
          </a:p>
          <a:p>
            <a:r>
              <a:rPr lang="es-DO" sz="1800" b="1" dirty="0">
                <a:effectLst/>
              </a:rPr>
              <a:t>5. Sociedad en Nombre Colectivo</a:t>
            </a:r>
            <a:endParaRPr lang="es-DO" sz="1800" dirty="0">
              <a:effectLst/>
            </a:endParaRPr>
          </a:p>
          <a:p>
            <a:r>
              <a:rPr lang="es-DO" sz="1800" b="1" dirty="0">
                <a:effectLst/>
              </a:rPr>
              <a:t>6. Sociedad en Comandita Simple y por Acciones</a:t>
            </a:r>
            <a:endParaRPr lang="es-DO" sz="1800" dirty="0">
              <a:effectLst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9274" y="225808"/>
            <a:ext cx="5860471" cy="390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es-DO" sz="2400" b="1" cap="all" dirty="0">
                <a:latin typeface="+mj-lt"/>
                <a:ea typeface="+mj-ea"/>
                <a:cs typeface="+mj-cs"/>
              </a:rPr>
              <a:t>Marco </a:t>
            </a:r>
            <a:r>
              <a:rPr lang="es-DO" sz="2400" b="1" cap="all" dirty="0" smtClean="0">
                <a:latin typeface="+mj-lt"/>
                <a:ea typeface="+mj-ea"/>
                <a:cs typeface="+mj-cs"/>
              </a:rPr>
              <a:t>Legal</a:t>
            </a:r>
            <a:endParaRPr lang="es-DO" dirty="0"/>
          </a:p>
          <a:p>
            <a:pPr lvl="0" algn="just"/>
            <a:endParaRPr lang="es-DO" sz="1600" b="1" dirty="0" smtClean="0"/>
          </a:p>
          <a:p>
            <a:pPr lvl="0" algn="just"/>
            <a:r>
              <a:rPr lang="es-DO" sz="1600" b="1" dirty="0" smtClean="0"/>
              <a:t>Ley </a:t>
            </a:r>
            <a:r>
              <a:rPr lang="es-DO" sz="1600" b="1" dirty="0"/>
              <a:t>479-08</a:t>
            </a:r>
            <a:r>
              <a:rPr lang="es-DO" sz="1600" dirty="0"/>
              <a:t> sobre Sociedades Comerciales y Empresas Individuales de Responsabilidad Limitada (modificada por la Ley 31-11</a:t>
            </a:r>
            <a:r>
              <a:rPr lang="es-DO" sz="1600" dirty="0" smtClean="0"/>
              <a:t>).</a:t>
            </a:r>
          </a:p>
          <a:p>
            <a:pPr lvl="0" algn="just"/>
            <a:endParaRPr lang="es-DO" sz="1600" dirty="0"/>
          </a:p>
          <a:p>
            <a:pPr lvl="0" algn="just"/>
            <a:r>
              <a:rPr lang="es-DO" sz="1600" b="1" dirty="0"/>
              <a:t>Código de Comercio de la República Dominicana</a:t>
            </a:r>
            <a:r>
              <a:rPr lang="es-DO" sz="1600" dirty="0" smtClean="0"/>
              <a:t>.</a:t>
            </a:r>
          </a:p>
          <a:p>
            <a:pPr lvl="0" algn="just"/>
            <a:endParaRPr lang="es-DO" sz="1600" dirty="0"/>
          </a:p>
          <a:p>
            <a:pPr lvl="0" algn="just"/>
            <a:endParaRPr lang="es-DO" sz="1600" dirty="0"/>
          </a:p>
          <a:p>
            <a:pPr lvl="0" algn="just"/>
            <a:r>
              <a:rPr lang="es-DO" sz="1600" b="1" dirty="0"/>
              <a:t>Código Tributario de la República Dominicana</a:t>
            </a:r>
            <a:r>
              <a:rPr lang="es-DO" sz="1600" dirty="0"/>
              <a:t> (Ley 11-92</a:t>
            </a:r>
            <a:r>
              <a:rPr lang="es-DO" sz="1600" dirty="0" smtClean="0"/>
              <a:t>).</a:t>
            </a:r>
          </a:p>
          <a:p>
            <a:pPr lvl="0" algn="just"/>
            <a:endParaRPr lang="es-DO" sz="1600" dirty="0"/>
          </a:p>
          <a:p>
            <a:pPr lvl="0" algn="just"/>
            <a:r>
              <a:rPr lang="es-DO" sz="1600" b="1" dirty="0"/>
              <a:t>Normativas de la </a:t>
            </a:r>
            <a:r>
              <a:rPr lang="es-DO" sz="1600" b="1" dirty="0" err="1"/>
              <a:t>DGII</a:t>
            </a:r>
            <a:r>
              <a:rPr lang="es-DO" sz="1600" dirty="0"/>
              <a:t> sobre inscripción, </a:t>
            </a:r>
            <a:r>
              <a:rPr lang="es-DO" sz="1600" dirty="0" err="1"/>
              <a:t>RNC</a:t>
            </a:r>
            <a:r>
              <a:rPr lang="es-DO" sz="1600" dirty="0"/>
              <a:t> y comprobantes fiscales.</a:t>
            </a:r>
          </a:p>
          <a:p>
            <a:endParaRPr lang="es-DO" dirty="0"/>
          </a:p>
        </p:txBody>
      </p:sp>
      <p:pic>
        <p:nvPicPr>
          <p:cNvPr id="5122" name="Picture 2" descr="Sociedades mercantiles: qué son, origen, elementos, tipos, ejempl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400" y="3919141"/>
            <a:ext cx="4397375" cy="27483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79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562BE4-9B53-0372-F0E6-AD065084E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6" y="55563"/>
            <a:ext cx="10790464" cy="819149"/>
          </a:xfrm>
        </p:spPr>
        <p:txBody>
          <a:bodyPr>
            <a:normAutofit/>
          </a:bodyPr>
          <a:lstStyle/>
          <a:p>
            <a:r>
              <a:rPr lang="es-DO" sz="2800" dirty="0">
                <a:effectLst/>
              </a:rPr>
              <a:t>Proceso de Constitución de una </a:t>
            </a:r>
            <a:r>
              <a:rPr lang="es-DO" sz="2800" dirty="0" smtClean="0">
                <a:effectLst/>
              </a:rPr>
              <a:t>Empresa</a:t>
            </a:r>
            <a:endParaRPr lang="en-US" sz="28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4AC334-607F-6C7C-19A2-F0E3430D5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975" y="844261"/>
            <a:ext cx="11348604" cy="5492521"/>
          </a:xfrm>
        </p:spPr>
        <p:txBody>
          <a:bodyPr>
            <a:normAutofit/>
          </a:bodyPr>
          <a:lstStyle/>
          <a:p>
            <a:pPr lvl="0"/>
            <a:r>
              <a:rPr lang="es-DO" sz="1800" dirty="0" smtClean="0">
                <a:effectLst/>
              </a:rPr>
              <a:t>Elegir </a:t>
            </a:r>
            <a:r>
              <a:rPr lang="es-DO" sz="1800" dirty="0">
                <a:effectLst/>
              </a:rPr>
              <a:t>la forma societaria y capital</a:t>
            </a:r>
          </a:p>
          <a:p>
            <a:pPr lvl="0"/>
            <a:r>
              <a:rPr lang="es-DO" sz="1800" dirty="0">
                <a:effectLst/>
              </a:rPr>
              <a:t>Registrar el Nombre Comercial en </a:t>
            </a:r>
            <a:r>
              <a:rPr lang="es-DO" sz="1800" dirty="0" err="1">
                <a:effectLst/>
              </a:rPr>
              <a:t>ONAPI</a:t>
            </a:r>
            <a:r>
              <a:rPr lang="es-DO" sz="1800" dirty="0">
                <a:effectLst/>
              </a:rPr>
              <a:t> </a:t>
            </a:r>
          </a:p>
          <a:p>
            <a:pPr lvl="0"/>
            <a:r>
              <a:rPr lang="es-DO" sz="1800" dirty="0">
                <a:effectLst/>
              </a:rPr>
              <a:t>Registro en la Cámara de Comercio y Producción (Acta  de asamblea constitutiva, estatutos, lista de socios, firma ante notario, resultado Registro Mercantil ) </a:t>
            </a:r>
          </a:p>
          <a:p>
            <a:pPr lvl="0"/>
            <a:r>
              <a:rPr lang="es-DO" sz="1800" dirty="0">
                <a:effectLst/>
              </a:rPr>
              <a:t>Inscripción en la </a:t>
            </a:r>
            <a:r>
              <a:rPr lang="es-DO" sz="1800" dirty="0" err="1">
                <a:effectLst/>
              </a:rPr>
              <a:t>DGII</a:t>
            </a:r>
            <a:r>
              <a:rPr lang="es-DO" sz="1800" dirty="0">
                <a:effectLst/>
              </a:rPr>
              <a:t> (</a:t>
            </a:r>
            <a:r>
              <a:rPr lang="es-DO" sz="1800" dirty="0" err="1">
                <a:effectLst/>
              </a:rPr>
              <a:t>RNC</a:t>
            </a:r>
            <a:r>
              <a:rPr lang="es-DO" sz="1800" dirty="0">
                <a:effectLst/>
              </a:rPr>
              <a:t>) — Registro Nacional de Contribuyentes</a:t>
            </a:r>
          </a:p>
          <a:p>
            <a:pPr lvl="0"/>
            <a:r>
              <a:rPr lang="es-DO" sz="1800" dirty="0" smtClean="0">
                <a:effectLst/>
              </a:rPr>
              <a:t>Creación </a:t>
            </a:r>
            <a:r>
              <a:rPr lang="es-DO" sz="1800" dirty="0">
                <a:effectLst/>
              </a:rPr>
              <a:t>de la Oficina Virtual </a:t>
            </a:r>
            <a:r>
              <a:rPr lang="es-DO" sz="1800" dirty="0" err="1">
                <a:effectLst/>
              </a:rPr>
              <a:t>DGII</a:t>
            </a:r>
            <a:r>
              <a:rPr lang="es-DO" sz="1800" dirty="0">
                <a:effectLst/>
              </a:rPr>
              <a:t> </a:t>
            </a:r>
          </a:p>
          <a:p>
            <a:pPr lvl="0"/>
            <a:r>
              <a:rPr lang="es-DO" sz="1800" dirty="0">
                <a:effectLst/>
              </a:rPr>
              <a:t>Registro como empleador en la </a:t>
            </a:r>
            <a:r>
              <a:rPr lang="es-DO" sz="1800" dirty="0" err="1">
                <a:effectLst/>
              </a:rPr>
              <a:t>TSS</a:t>
            </a:r>
            <a:r>
              <a:rPr lang="es-DO" sz="1800" dirty="0">
                <a:effectLst/>
              </a:rPr>
              <a:t> (Tesorería de la Seguridad Social/ Ministerio de Trabajo)</a:t>
            </a:r>
          </a:p>
          <a:p>
            <a:pPr lvl="0"/>
            <a:r>
              <a:rPr lang="es-DO" sz="1800" dirty="0">
                <a:effectLst/>
              </a:rPr>
              <a:t>Apertura de cuenta bancaria y certificado de depósito (si aplica)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100" dirty="0"/>
          </a:p>
        </p:txBody>
      </p:sp>
      <p:sp>
        <p:nvSpPr>
          <p:cNvPr id="4" name="AutoShape 2" descr="Constitución Legal de una Empresa en Chi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DO"/>
          </a:p>
        </p:txBody>
      </p:sp>
      <p:sp>
        <p:nvSpPr>
          <p:cNvPr id="6" name="AutoShape 4" descr="Constitución Legal de una Empresa en Chil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DO"/>
          </a:p>
        </p:txBody>
      </p:sp>
      <p:sp>
        <p:nvSpPr>
          <p:cNvPr id="7" name="AutoShape 6" descr="Constitución Legal de una Empresa en Chil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DO"/>
          </a:p>
        </p:txBody>
      </p:sp>
      <p:sp>
        <p:nvSpPr>
          <p:cNvPr id="8" name="AutoShape 8" descr="C:\Users\Contadora\Downloads\Constitucion-Legal-de-una-Empresa-en-Chile-2.webp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DO"/>
          </a:p>
        </p:txBody>
      </p:sp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59" y="4410076"/>
            <a:ext cx="5589029" cy="22240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559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4027E7-EA7D-8869-E198-C3AA2CE1C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0"/>
            <a:ext cx="10353761" cy="1156038"/>
          </a:xfrm>
        </p:spPr>
        <p:txBody>
          <a:bodyPr>
            <a:normAutofit/>
          </a:bodyPr>
          <a:lstStyle/>
          <a:p>
            <a:r>
              <a:rPr lang="es-ES" sz="3200" b="1" kern="100" dirty="0" smtClean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COSTOS PROMEDIO PARA LA </a:t>
            </a:r>
            <a:r>
              <a:rPr lang="es-ES" sz="3200" b="1" kern="100" dirty="0" err="1" smtClean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CONSTITUCION</a:t>
            </a:r>
            <a:endParaRPr lang="en-US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30593" y="1171575"/>
            <a:ext cx="11046487" cy="5221431"/>
          </a:xfrm>
        </p:spPr>
        <p:txBody>
          <a:bodyPr>
            <a:normAutofit/>
          </a:bodyPr>
          <a:lstStyle/>
          <a:p>
            <a:r>
              <a:rPr lang="es-DO" sz="1800" dirty="0" smtClean="0">
                <a:effectLst/>
              </a:rPr>
              <a:t>Costo </a:t>
            </a:r>
            <a:r>
              <a:rPr lang="es-DO" sz="1800" dirty="0" err="1" smtClean="0">
                <a:effectLst/>
              </a:rPr>
              <a:t>ONAPI</a:t>
            </a:r>
            <a:r>
              <a:rPr lang="es-DO" sz="1800" dirty="0" smtClean="0">
                <a:effectLst/>
              </a:rPr>
              <a:t>:  RD$4,755 </a:t>
            </a:r>
            <a:r>
              <a:rPr lang="es-DO" sz="1800" dirty="0">
                <a:effectLst/>
              </a:rPr>
              <a:t>(pago único por certificado de nombre comercial).</a:t>
            </a:r>
          </a:p>
          <a:p>
            <a:r>
              <a:rPr lang="es-ES" sz="1800" dirty="0" err="1" smtClean="0">
                <a:effectLst/>
              </a:rPr>
              <a:t>Camara</a:t>
            </a:r>
            <a:r>
              <a:rPr lang="es-ES" sz="1800" dirty="0" smtClean="0">
                <a:effectLst/>
              </a:rPr>
              <a:t> de Comercio: </a:t>
            </a:r>
            <a:endParaRPr lang="es-DO" sz="1800" dirty="0" smtClean="0">
              <a:effectLst/>
            </a:endParaRPr>
          </a:p>
          <a:p>
            <a:r>
              <a:rPr lang="es-DO" sz="1800" dirty="0" smtClean="0">
                <a:effectLst/>
              </a:rPr>
              <a:t>Capital </a:t>
            </a:r>
            <a:r>
              <a:rPr lang="es-DO" sz="1800" dirty="0">
                <a:effectLst/>
              </a:rPr>
              <a:t>RD$1 – RD$100,000 → RD$2,500 (constitución).</a:t>
            </a:r>
          </a:p>
          <a:p>
            <a:r>
              <a:rPr lang="en-US" sz="1800" dirty="0">
                <a:effectLst/>
              </a:rPr>
              <a:t>Capital RD$100,001 – RD$500,000 → RD$5,000.</a:t>
            </a:r>
            <a:endParaRPr lang="es-DO" sz="1800" dirty="0">
              <a:effectLst/>
            </a:endParaRPr>
          </a:p>
          <a:p>
            <a:r>
              <a:rPr lang="en-US" sz="1800" dirty="0">
                <a:effectLst/>
              </a:rPr>
              <a:t>Capital RD$500,001 – RD$1,000,000 → RD$8,000.</a:t>
            </a:r>
            <a:endParaRPr lang="es-DO" sz="1800" dirty="0">
              <a:effectLst/>
            </a:endParaRPr>
          </a:p>
          <a:p>
            <a:r>
              <a:rPr lang="es-DO" sz="1800" b="1" dirty="0" smtClean="0">
                <a:effectLst/>
              </a:rPr>
              <a:t>Impuesto (</a:t>
            </a:r>
            <a:r>
              <a:rPr lang="es-DO" sz="1800" b="1" dirty="0" err="1" smtClean="0">
                <a:effectLst/>
              </a:rPr>
              <a:t>DGII</a:t>
            </a:r>
            <a:r>
              <a:rPr lang="es-DO" sz="1800" b="1" dirty="0" smtClean="0">
                <a:effectLst/>
              </a:rPr>
              <a:t>) / E</a:t>
            </a:r>
            <a:r>
              <a:rPr lang="es-DO" sz="1800" dirty="0" smtClean="0">
                <a:effectLst/>
              </a:rPr>
              <a:t>l </a:t>
            </a:r>
            <a:r>
              <a:rPr lang="es-DO" sz="1800" dirty="0">
                <a:effectLst/>
              </a:rPr>
              <a:t>1% del capital</a:t>
            </a:r>
          </a:p>
          <a:p>
            <a:r>
              <a:rPr lang="es-DO" sz="1800" dirty="0" err="1" smtClean="0">
                <a:effectLst/>
              </a:rPr>
              <a:t>Ej</a:t>
            </a:r>
            <a:r>
              <a:rPr lang="es-DO" sz="1800" dirty="0" smtClean="0">
                <a:effectLst/>
              </a:rPr>
              <a:t>: si el capital </a:t>
            </a:r>
            <a:r>
              <a:rPr lang="es-DO" sz="1800" dirty="0">
                <a:effectLst/>
              </a:rPr>
              <a:t>= RD$100,000 → impuesto = RD$1,000</a:t>
            </a:r>
            <a:r>
              <a:rPr lang="es-DO" sz="1800" dirty="0" smtClean="0">
                <a:effectLst/>
              </a:rPr>
              <a:t>. </a:t>
            </a:r>
          </a:p>
          <a:p>
            <a:endParaRPr lang="es-DO" sz="1800" dirty="0">
              <a:effectLst/>
            </a:endParaRPr>
          </a:p>
          <a:p>
            <a:r>
              <a:rPr lang="es-DO" sz="1800" dirty="0" smtClean="0">
                <a:effectLst/>
              </a:rPr>
              <a:t>Tiempo </a:t>
            </a:r>
            <a:r>
              <a:rPr lang="es-DO" sz="1800" dirty="0">
                <a:effectLst/>
              </a:rPr>
              <a:t>estimado: </a:t>
            </a:r>
            <a:r>
              <a:rPr lang="es-DO" sz="1800" dirty="0" smtClean="0">
                <a:effectLst/>
              </a:rPr>
              <a:t>1–15 </a:t>
            </a:r>
            <a:r>
              <a:rPr lang="es-DO" sz="1800" dirty="0">
                <a:effectLst/>
              </a:rPr>
              <a:t>días hábiles (según </a:t>
            </a:r>
            <a:r>
              <a:rPr lang="es-DO" sz="1800" dirty="0" smtClean="0">
                <a:effectLst/>
              </a:rPr>
              <a:t>Cámara </a:t>
            </a:r>
            <a:r>
              <a:rPr lang="es-DO" sz="1800" dirty="0">
                <a:effectLst/>
              </a:rPr>
              <a:t>y </a:t>
            </a:r>
            <a:r>
              <a:rPr lang="es-DO" sz="1800" dirty="0" err="1" smtClean="0">
                <a:effectLst/>
              </a:rPr>
              <a:t>DGII</a:t>
            </a:r>
            <a:r>
              <a:rPr lang="es-DO" sz="1800" dirty="0" smtClean="0">
                <a:effectLst/>
              </a:rPr>
              <a:t>).</a:t>
            </a:r>
            <a:endParaRPr lang="es-DO" sz="1800" dirty="0">
              <a:effectLst/>
            </a:endParaRPr>
          </a:p>
          <a:p>
            <a:endParaRPr lang="es-DO" dirty="0"/>
          </a:p>
        </p:txBody>
      </p:sp>
      <p:pic>
        <p:nvPicPr>
          <p:cNvPr id="3074" name="Picture 2" descr="▷¿Cuáles son los Tipos de Nómina en República Dominicana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825" y="3778480"/>
            <a:ext cx="5000625" cy="22894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88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4745" y="285751"/>
            <a:ext cx="10353761" cy="533400"/>
          </a:xfrm>
        </p:spPr>
        <p:txBody>
          <a:bodyPr>
            <a:noAutofit/>
          </a:bodyPr>
          <a:lstStyle/>
          <a:p>
            <a:r>
              <a:rPr lang="es-DO" sz="2400" dirty="0"/>
              <a:t>registrar una empresa en la plataforma Formalízate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199" y="1133474"/>
            <a:ext cx="6743701" cy="202882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s-ES" sz="1600" dirty="0"/>
              <a:t>La plataforma </a:t>
            </a:r>
            <a:r>
              <a:rPr lang="es-ES" sz="1600" b="1" dirty="0"/>
              <a:t>Formalízate</a:t>
            </a:r>
            <a:r>
              <a:rPr lang="es-ES" sz="1600" dirty="0"/>
              <a:t> (</a:t>
            </a:r>
            <a:r>
              <a:rPr lang="es-ES" sz="1600" dirty="0" smtClean="0"/>
              <a:t>formalizate.gob.do ) </a:t>
            </a:r>
            <a:r>
              <a:rPr lang="es-ES" sz="1600" dirty="0"/>
              <a:t>es una ventanilla única digital que facilita el registro de empresas en la República Dominicana. Permite constituir sociedades o registrar negocios individuales en un solo espacio, integrando servicios de varias instituciones del </a:t>
            </a:r>
            <a:r>
              <a:rPr lang="es-ES" sz="1600" dirty="0" smtClean="0"/>
              <a:t>Estado</a:t>
            </a:r>
            <a:r>
              <a:rPr lang="es-ES" sz="1600" dirty="0"/>
              <a:t>:</a:t>
            </a:r>
            <a:endParaRPr lang="es-ES" sz="1600" dirty="0" smtClean="0"/>
          </a:p>
          <a:p>
            <a:pPr algn="just">
              <a:lnSpc>
                <a:spcPct val="170000"/>
              </a:lnSpc>
            </a:pPr>
            <a:r>
              <a:rPr lang="es-ES" sz="1600" dirty="0" err="1" smtClean="0"/>
              <a:t>ONAPI</a:t>
            </a:r>
            <a:r>
              <a:rPr lang="es-ES" sz="1600" dirty="0" smtClean="0"/>
              <a:t> / </a:t>
            </a:r>
            <a:r>
              <a:rPr lang="es-ES" sz="1600" dirty="0" err="1" smtClean="0"/>
              <a:t>CAMARA</a:t>
            </a:r>
            <a:r>
              <a:rPr lang="es-ES" sz="1600" dirty="0" smtClean="0"/>
              <a:t> DE COMERCIO / </a:t>
            </a:r>
            <a:r>
              <a:rPr lang="es-ES" sz="1600" dirty="0" err="1" smtClean="0"/>
              <a:t>DGII</a:t>
            </a:r>
            <a:endParaRPr lang="es-ES" sz="1600" dirty="0" smtClean="0"/>
          </a:p>
          <a:p>
            <a:pPr algn="just">
              <a:lnSpc>
                <a:spcPct val="170000"/>
              </a:lnSpc>
            </a:pPr>
            <a:endParaRPr lang="es-DO" dirty="0"/>
          </a:p>
        </p:txBody>
      </p:sp>
      <p:sp>
        <p:nvSpPr>
          <p:cNvPr id="4" name="AutoShape 2" descr="Formalízate – Ser formal es un buen negoc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DO"/>
          </a:p>
        </p:txBody>
      </p:sp>
      <p:sp>
        <p:nvSpPr>
          <p:cNvPr id="5" name="AutoShape 4" descr="Formalízate – Ser formal es un buen negoci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DO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857251"/>
            <a:ext cx="4816475" cy="5324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2 Marcador de contenido"/>
          <p:cNvSpPr txBox="1">
            <a:spLocks/>
          </p:cNvSpPr>
          <p:nvPr/>
        </p:nvSpPr>
        <p:spPr>
          <a:xfrm>
            <a:off x="5029198" y="3428999"/>
            <a:ext cx="6229351" cy="32861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DO" sz="3100" b="1" dirty="0" smtClean="0">
                <a:effectLst/>
              </a:rPr>
              <a:t>Proceso </a:t>
            </a:r>
            <a:r>
              <a:rPr lang="es-DO" sz="3100" b="1" dirty="0">
                <a:effectLst/>
              </a:rPr>
              <a:t>para registrar una empresa </a:t>
            </a:r>
            <a:endParaRPr lang="es-DO" sz="3100" b="1" dirty="0" smtClean="0">
              <a:effectLst/>
            </a:endParaRPr>
          </a:p>
          <a:p>
            <a:pPr marL="0" indent="0">
              <a:buNone/>
            </a:pPr>
            <a:r>
              <a:rPr lang="es-DO" sz="1900" b="1" dirty="0" smtClean="0">
                <a:effectLst/>
              </a:rPr>
              <a:t>1 - Selección del tipo de empresa</a:t>
            </a:r>
            <a:endParaRPr lang="es-DO" sz="1900" dirty="0" smtClean="0">
              <a:effectLst/>
            </a:endParaRPr>
          </a:p>
          <a:p>
            <a:pPr marL="0" indent="0">
              <a:buNone/>
            </a:pPr>
            <a:r>
              <a:rPr lang="es-DO" sz="1900" b="1" dirty="0" smtClean="0">
                <a:effectLst/>
              </a:rPr>
              <a:t>2-Reserva del nombre comercial</a:t>
            </a:r>
            <a:endParaRPr lang="es-DO" sz="1900" dirty="0" smtClean="0">
              <a:effectLst/>
            </a:endParaRPr>
          </a:p>
          <a:p>
            <a:pPr marL="0" indent="0">
              <a:buNone/>
            </a:pPr>
            <a:r>
              <a:rPr lang="es-DO" sz="1900" b="1" dirty="0" smtClean="0">
                <a:effectLst/>
              </a:rPr>
              <a:t>3- Elaboración de los estatutos y documentos</a:t>
            </a:r>
            <a:endParaRPr lang="es-DO" sz="1900" dirty="0" smtClean="0">
              <a:effectLst/>
            </a:endParaRPr>
          </a:p>
          <a:p>
            <a:pPr marL="0" indent="0">
              <a:buNone/>
            </a:pPr>
            <a:r>
              <a:rPr lang="es-DO" sz="1900" b="1" dirty="0" smtClean="0">
                <a:effectLst/>
              </a:rPr>
              <a:t>4-Registro en la Cámara de Comercio y Producción</a:t>
            </a:r>
            <a:endParaRPr lang="es-DO" sz="1900" dirty="0" smtClean="0">
              <a:effectLst/>
            </a:endParaRPr>
          </a:p>
          <a:p>
            <a:pPr marL="0" indent="0">
              <a:buNone/>
            </a:pPr>
            <a:r>
              <a:rPr lang="es-DO" sz="1900" b="1" dirty="0" smtClean="0">
                <a:effectLst/>
              </a:rPr>
              <a:t>5- Inscripción en la </a:t>
            </a:r>
            <a:r>
              <a:rPr lang="es-DO" sz="1900" b="1" dirty="0" err="1" smtClean="0">
                <a:effectLst/>
              </a:rPr>
              <a:t>DGII</a:t>
            </a:r>
            <a:endParaRPr lang="es-DO" sz="1900" dirty="0" smtClean="0">
              <a:effectLst/>
            </a:endParaRPr>
          </a:p>
          <a:p>
            <a:pPr marL="0" indent="0">
              <a:buNone/>
            </a:pPr>
            <a:r>
              <a:rPr lang="es-DO" sz="1900" b="1" dirty="0" smtClean="0">
                <a:effectLst/>
              </a:rPr>
              <a:t>6-Registro en otras instituciones</a:t>
            </a:r>
            <a:endParaRPr lang="es-DO" sz="1900" dirty="0" smtClean="0">
              <a:effectLst/>
            </a:endParaRPr>
          </a:p>
          <a:p>
            <a:pPr marL="0" indent="0">
              <a:buNone/>
            </a:pPr>
            <a:r>
              <a:rPr lang="es-DO" sz="1900" b="1" dirty="0" smtClean="0">
                <a:effectLst/>
              </a:rPr>
              <a:t>7- Emisión de documentos finales</a:t>
            </a:r>
            <a:endParaRPr lang="es-DO" sz="1900" dirty="0" smtClean="0">
              <a:effectLst/>
            </a:endParaRPr>
          </a:p>
          <a:p>
            <a:pPr algn="just">
              <a:lnSpc>
                <a:spcPct val="170000"/>
              </a:lnSpc>
            </a:pPr>
            <a:endParaRPr lang="es-DO" dirty="0"/>
          </a:p>
        </p:txBody>
      </p:sp>
    </p:spTree>
    <p:extLst>
      <p:ext uri="{BB962C8B-B14F-4D97-AF65-F5344CB8AC3E}">
        <p14:creationId xmlns:p14="http://schemas.microsoft.com/office/powerpoint/2010/main" val="3330406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3" name="Straight Connector 4102">
            <a:extLst>
              <a:ext uri="{FF2B5EF4-FFF2-40B4-BE49-F238E27FC236}">
                <a16:creationId xmlns:a16="http://schemas.microsoft.com/office/drawing/2014/main" id="{E0DCF65E-F84E-483D-83D7-A1616D5691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06560" y="45720"/>
            <a:ext cx="0" cy="6766560"/>
          </a:xfrm>
          <a:prstGeom prst="line">
            <a:avLst/>
          </a:prstGeom>
          <a:ln w="190500" cap="sq">
            <a:solidFill>
              <a:srgbClr val="FFFFFF"/>
            </a:solidFill>
            <a:miter lim="800000"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333375"/>
            <a:ext cx="8353425" cy="577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8420100" y="1438839"/>
            <a:ext cx="3667125" cy="36951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800" dirty="0" smtClean="0"/>
              <a:t>La </a:t>
            </a:r>
            <a:r>
              <a:rPr lang="es-ES" sz="1800" b="1" dirty="0"/>
              <a:t>Oficina Virtual de la </a:t>
            </a:r>
            <a:r>
              <a:rPr lang="es-ES" sz="1800" b="1" dirty="0" err="1"/>
              <a:t>DGII</a:t>
            </a:r>
            <a:r>
              <a:rPr lang="es-ES" sz="1800" b="1" dirty="0"/>
              <a:t> </a:t>
            </a:r>
            <a:r>
              <a:rPr lang="es-ES" sz="1800" dirty="0"/>
              <a:t>es una plataforma digital que permite a los contribuyentes realizar trámites tributarios sin necesidad de asistir a una oficina física. </a:t>
            </a:r>
            <a:endParaRPr lang="es-ES" sz="1800" dirty="0" smtClean="0"/>
          </a:p>
          <a:p>
            <a:pPr marL="0" indent="0" algn="just">
              <a:buNone/>
            </a:pPr>
            <a:r>
              <a:rPr lang="es-ES" sz="1800" dirty="0" smtClean="0"/>
              <a:t>Está </a:t>
            </a:r>
            <a:r>
              <a:rPr lang="es-ES" sz="1800" dirty="0"/>
              <a:t>disponible las 24 horas, los 7 días de la semana, con la misma validez legal que una gestión presencial.</a:t>
            </a:r>
            <a:endParaRPr lang="es-DO" sz="1800" dirty="0"/>
          </a:p>
        </p:txBody>
      </p:sp>
    </p:spTree>
    <p:extLst>
      <p:ext uri="{BB962C8B-B14F-4D97-AF65-F5344CB8AC3E}">
        <p14:creationId xmlns:p14="http://schemas.microsoft.com/office/powerpoint/2010/main" val="126961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96" y="161925"/>
            <a:ext cx="5160691" cy="285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1591627"/>
            <a:ext cx="641985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3533775"/>
            <a:ext cx="67818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815440" y="3638550"/>
            <a:ext cx="1028701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s-DO" dirty="0"/>
          </a:p>
        </p:txBody>
      </p:sp>
    </p:spTree>
    <p:extLst>
      <p:ext uri="{BB962C8B-B14F-4D97-AF65-F5344CB8AC3E}">
        <p14:creationId xmlns:p14="http://schemas.microsoft.com/office/powerpoint/2010/main" val="309859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2" name="Rectangle 7191">
            <a:extLst>
              <a:ext uri="{FF2B5EF4-FFF2-40B4-BE49-F238E27FC236}">
                <a16:creationId xmlns:a16="http://schemas.microsoft.com/office/drawing/2014/main" id="{559E787A-A567-464A-BB9E-E9B95AA41E4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94" name="Rectangle 7193">
            <a:extLst>
              <a:ext uri="{FF2B5EF4-FFF2-40B4-BE49-F238E27FC236}">
                <a16:creationId xmlns:a16="http://schemas.microsoft.com/office/drawing/2014/main" id="{36A476B5-55AD-43A1-B1FB-5AC76B54F0A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0EEF763-8FCF-2755-0347-3F59670142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29"/>
          <a:stretch/>
        </p:blipFill>
        <p:spPr bwMode="auto">
          <a:xfrm>
            <a:off x="1306251" y="643467"/>
            <a:ext cx="9579498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3170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TM04033921[[fn=Damasco]]</Template>
  <TotalTime>457</TotalTime>
  <Words>586</Words>
  <Application>Microsoft Office PowerPoint</Application>
  <PresentationFormat>Panorámica</PresentationFormat>
  <Paragraphs>62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Aptos</vt:lpstr>
      <vt:lpstr>Arial</vt:lpstr>
      <vt:lpstr>Bookman Old Style</vt:lpstr>
      <vt:lpstr>Rockwell</vt:lpstr>
      <vt:lpstr>Times New Roman</vt:lpstr>
      <vt:lpstr>Damask</vt:lpstr>
      <vt:lpstr>MODULO CONSTITUCION DE EMPRESA Y OFV DGII</vt:lpstr>
      <vt:lpstr>Objetivos A LOGRAR </vt:lpstr>
      <vt:lpstr>¿Concepto de  Sociedad?</vt:lpstr>
      <vt:lpstr>Tipos de Sociedades </vt:lpstr>
      <vt:lpstr>Proceso de Constitución de una Empresa</vt:lpstr>
      <vt:lpstr>COSTOS PROMEDIO PARA LA CONSTITUCION</vt:lpstr>
      <vt:lpstr>registrar una empresa en la plataforma Formalízate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CONTABILIDAD MANEJO DE NÓMINA</dc:title>
  <dc:creator>Joaquin Samboy</dc:creator>
  <cp:lastModifiedBy>Usuario de Windows</cp:lastModifiedBy>
  <cp:revision>32</cp:revision>
  <dcterms:created xsi:type="dcterms:W3CDTF">2025-03-07T02:34:40Z</dcterms:created>
  <dcterms:modified xsi:type="dcterms:W3CDTF">2026-03-27T00:54:06Z</dcterms:modified>
</cp:coreProperties>
</file>